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Prata"/>
      <p:regular r:id="rId15"/>
    </p:embeddedFont>
    <p:embeddedFont>
      <p:font typeface="Prata"/>
      <p:regular r:id="rId16"/>
    </p:embeddedFont>
    <p:embeddedFont>
      <p:font typeface="Raleway"/>
      <p:regular r:id="rId17"/>
    </p:embeddedFont>
    <p:embeddedFont>
      <p:font typeface="Raleway"/>
      <p:regular r:id="rId18"/>
    </p:embeddedFont>
    <p:embeddedFont>
      <p:font typeface="Raleway"/>
      <p:regular r:id="rId19"/>
    </p:embeddedFont>
    <p:embeddedFont>
      <p:font typeface="Raleway"/>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B1C1D"/>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48489"/>
            <a:ext cx="7556421" cy="2126337"/>
          </a:xfrm>
          <a:prstGeom prst="rect">
            <a:avLst/>
          </a:prstGeom>
          <a:noFill/>
          <a:ln/>
        </p:spPr>
        <p:txBody>
          <a:bodyPr wrap="square" lIns="0" tIns="0" rIns="0" bIns="0" rtlCol="0" anchor="t"/>
          <a:lstStyle/>
          <a:p>
            <a:pPr algn="l" indent="0" marL="0">
              <a:lnSpc>
                <a:spcPts val="5550"/>
              </a:lnSpc>
              <a:buNone/>
            </a:pPr>
            <a:r>
              <a:rPr lang="en-US" sz="4450" dirty="0">
                <a:solidFill>
                  <a:srgbClr val="F2E782"/>
                </a:solidFill>
                <a:latin typeface="Prata" pitchFamily="34" charset="0"/>
                <a:ea typeface="Prata" pitchFamily="34" charset="-122"/>
                <a:cs typeface="Prata" pitchFamily="34" charset="-120"/>
              </a:rPr>
              <a:t>Technologie D2D dans l'Aérospatiale : Révolution Connectée</a:t>
            </a:r>
            <a:endParaRPr lang="en-US" sz="4450" dirty="0"/>
          </a:p>
        </p:txBody>
      </p:sp>
      <p:sp>
        <p:nvSpPr>
          <p:cNvPr id="4" name="Text 1"/>
          <p:cNvSpPr/>
          <p:nvPr/>
        </p:nvSpPr>
        <p:spPr>
          <a:xfrm>
            <a:off x="793790" y="3714988"/>
            <a:ext cx="7556421" cy="3266123"/>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La technologie Device-to-Device (D2D) transforme l'aérospatiale en permettant une communication directe et efficace entre les appareils sans passer par une infrastructure réseau traditionnelle. Son importance croissante dans divers secteurs, y compris l'aérospatiale, offre des perspectives d'avenir prometteuses. Cette présentation explore la définition, les applications, les avantages, les défis et les perspectives d'avenir de la technologie D2D. En 2023, le marché mondial de l'aérospatiale a atteint 840 milliards de dollars, soulignant l'impact potentiel de D2D.</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31520" y="723424"/>
            <a:ext cx="7680960" cy="1306354"/>
          </a:xfrm>
          <a:prstGeom prst="rect">
            <a:avLst/>
          </a:prstGeom>
          <a:noFill/>
          <a:ln/>
        </p:spPr>
        <p:txBody>
          <a:bodyPr wrap="square" lIns="0" tIns="0" rIns="0" bIns="0" rtlCol="0" anchor="t"/>
          <a:lstStyle/>
          <a:p>
            <a:pPr algn="l" indent="0" marL="0">
              <a:lnSpc>
                <a:spcPts val="5100"/>
              </a:lnSpc>
              <a:buNone/>
            </a:pPr>
            <a:r>
              <a:rPr lang="en-US" sz="4100" dirty="0">
                <a:solidFill>
                  <a:srgbClr val="F2E782"/>
                </a:solidFill>
                <a:latin typeface="Prata" pitchFamily="34" charset="0"/>
                <a:ea typeface="Prata" pitchFamily="34" charset="-122"/>
                <a:cs typeface="Prata" pitchFamily="34" charset="-120"/>
              </a:rPr>
              <a:t>Les Fondamentaux de la Technologie D2D</a:t>
            </a:r>
            <a:endParaRPr lang="en-US" sz="4100" dirty="0"/>
          </a:p>
        </p:txBody>
      </p:sp>
      <p:sp>
        <p:nvSpPr>
          <p:cNvPr id="4" name="Text 1"/>
          <p:cNvSpPr/>
          <p:nvPr/>
        </p:nvSpPr>
        <p:spPr>
          <a:xfrm>
            <a:off x="731520" y="2343269"/>
            <a:ext cx="7680960" cy="2341126"/>
          </a:xfrm>
          <a:prstGeom prst="rect">
            <a:avLst/>
          </a:prstGeom>
          <a:noFill/>
          <a:ln/>
        </p:spPr>
        <p:txBody>
          <a:bodyPr wrap="square" lIns="0" tIns="0" rIns="0" bIns="0" rtlCol="0" anchor="t"/>
          <a:lstStyle/>
          <a:p>
            <a:pPr algn="l" indent="0" marL="0">
              <a:lnSpc>
                <a:spcPts val="2600"/>
              </a:lnSpc>
              <a:buNone/>
            </a:pPr>
            <a:r>
              <a:rPr lang="en-US" sz="1600" dirty="0">
                <a:solidFill>
                  <a:srgbClr val="CFCBBF"/>
                </a:solidFill>
                <a:latin typeface="Raleway" pitchFamily="34" charset="0"/>
                <a:ea typeface="Raleway" pitchFamily="34" charset="-122"/>
                <a:cs typeface="Raleway" pitchFamily="34" charset="-120"/>
              </a:rPr>
              <a:t>La communication D2D est définie techniquement comme une communication directe entre appareils sans infrastructure réseau traditionnelle, offrant une latence réduite de 1-5 ms par rapport aux 20-50 ms des réseaux traditionnels. Divers protocoles de communication sont utilisés, tels que Bluetooth, Wi-Fi Direct et les technologies cellulaires (LTE Direct, 5G). La bande passante accrue peut atteindre jusqu'à 100 Mbps, permettant un transfert de données plus rapide et plus efficace.</a:t>
            </a:r>
            <a:endParaRPr lang="en-US" sz="1600" dirty="0"/>
          </a:p>
        </p:txBody>
      </p:sp>
      <p:sp>
        <p:nvSpPr>
          <p:cNvPr id="5" name="Shape 2"/>
          <p:cNvSpPr/>
          <p:nvPr/>
        </p:nvSpPr>
        <p:spPr>
          <a:xfrm>
            <a:off x="731520" y="5154692"/>
            <a:ext cx="470297" cy="470297"/>
          </a:xfrm>
          <a:prstGeom prst="roundRect">
            <a:avLst>
              <a:gd name="adj" fmla="val 6667"/>
            </a:avLst>
          </a:prstGeom>
          <a:solidFill>
            <a:srgbClr val="3A3B3C"/>
          </a:solidFill>
          <a:ln/>
        </p:spPr>
      </p:sp>
      <p:sp>
        <p:nvSpPr>
          <p:cNvPr id="6" name="Text 3"/>
          <p:cNvSpPr/>
          <p:nvPr/>
        </p:nvSpPr>
        <p:spPr>
          <a:xfrm>
            <a:off x="1410772" y="5154692"/>
            <a:ext cx="3020020" cy="326588"/>
          </a:xfrm>
          <a:prstGeom prst="rect">
            <a:avLst/>
          </a:prstGeom>
          <a:noFill/>
          <a:ln/>
        </p:spPr>
        <p:txBody>
          <a:bodyPr wrap="none" lIns="0" tIns="0" rIns="0" bIns="0" rtlCol="0" anchor="t"/>
          <a:lstStyle/>
          <a:p>
            <a:pPr algn="l" indent="0" marL="0">
              <a:lnSpc>
                <a:spcPts val="2550"/>
              </a:lnSpc>
              <a:buNone/>
            </a:pPr>
            <a:r>
              <a:rPr lang="en-US" sz="2050" dirty="0">
                <a:solidFill>
                  <a:srgbClr val="CFCBBF"/>
                </a:solidFill>
                <a:latin typeface="Prata" pitchFamily="34" charset="0"/>
                <a:ea typeface="Prata" pitchFamily="34" charset="-122"/>
                <a:cs typeface="Prata" pitchFamily="34" charset="-120"/>
              </a:rPr>
              <a:t>Communication Directe</a:t>
            </a:r>
            <a:endParaRPr lang="en-US" sz="2050" dirty="0"/>
          </a:p>
        </p:txBody>
      </p:sp>
      <p:sp>
        <p:nvSpPr>
          <p:cNvPr id="7" name="Text 4"/>
          <p:cNvSpPr/>
          <p:nvPr/>
        </p:nvSpPr>
        <p:spPr>
          <a:xfrm>
            <a:off x="1410772" y="5606653"/>
            <a:ext cx="3056811" cy="668893"/>
          </a:xfrm>
          <a:prstGeom prst="rect">
            <a:avLst/>
          </a:prstGeom>
          <a:noFill/>
          <a:ln/>
        </p:spPr>
        <p:txBody>
          <a:bodyPr wrap="square" lIns="0" tIns="0" rIns="0" bIns="0" rtlCol="0" anchor="t"/>
          <a:lstStyle/>
          <a:p>
            <a:pPr algn="l" indent="0" marL="0">
              <a:lnSpc>
                <a:spcPts val="2600"/>
              </a:lnSpc>
              <a:buNone/>
            </a:pPr>
            <a:r>
              <a:rPr lang="en-US" sz="1600" dirty="0">
                <a:solidFill>
                  <a:srgbClr val="CFCBBF"/>
                </a:solidFill>
                <a:latin typeface="Raleway" pitchFamily="34" charset="0"/>
                <a:ea typeface="Raleway" pitchFamily="34" charset="-122"/>
                <a:cs typeface="Raleway" pitchFamily="34" charset="-120"/>
              </a:rPr>
              <a:t>Entre appareils sans infrastructure réseau</a:t>
            </a:r>
            <a:endParaRPr lang="en-US" sz="1600" dirty="0"/>
          </a:p>
        </p:txBody>
      </p:sp>
      <p:sp>
        <p:nvSpPr>
          <p:cNvPr id="8" name="Shape 5"/>
          <p:cNvSpPr/>
          <p:nvPr/>
        </p:nvSpPr>
        <p:spPr>
          <a:xfrm>
            <a:off x="4676537" y="5154692"/>
            <a:ext cx="470297" cy="470297"/>
          </a:xfrm>
          <a:prstGeom prst="roundRect">
            <a:avLst>
              <a:gd name="adj" fmla="val 6667"/>
            </a:avLst>
          </a:prstGeom>
          <a:solidFill>
            <a:srgbClr val="3A3B3C"/>
          </a:solidFill>
          <a:ln/>
        </p:spPr>
      </p:sp>
      <p:sp>
        <p:nvSpPr>
          <p:cNvPr id="9" name="Text 6"/>
          <p:cNvSpPr/>
          <p:nvPr/>
        </p:nvSpPr>
        <p:spPr>
          <a:xfrm>
            <a:off x="5355788" y="5154692"/>
            <a:ext cx="2612946" cy="326588"/>
          </a:xfrm>
          <a:prstGeom prst="rect">
            <a:avLst/>
          </a:prstGeom>
          <a:noFill/>
          <a:ln/>
        </p:spPr>
        <p:txBody>
          <a:bodyPr wrap="none" lIns="0" tIns="0" rIns="0" bIns="0" rtlCol="0" anchor="t"/>
          <a:lstStyle/>
          <a:p>
            <a:pPr algn="l" indent="0" marL="0">
              <a:lnSpc>
                <a:spcPts val="2550"/>
              </a:lnSpc>
              <a:buNone/>
            </a:pPr>
            <a:r>
              <a:rPr lang="en-US" sz="2050" dirty="0">
                <a:solidFill>
                  <a:srgbClr val="CFCBBF"/>
                </a:solidFill>
                <a:latin typeface="Prata" pitchFamily="34" charset="0"/>
                <a:ea typeface="Prata" pitchFamily="34" charset="-122"/>
                <a:cs typeface="Prata" pitchFamily="34" charset="-120"/>
              </a:rPr>
              <a:t>Protocoles Variés</a:t>
            </a:r>
            <a:endParaRPr lang="en-US" sz="2050" dirty="0"/>
          </a:p>
        </p:txBody>
      </p:sp>
      <p:sp>
        <p:nvSpPr>
          <p:cNvPr id="10" name="Text 7"/>
          <p:cNvSpPr/>
          <p:nvPr/>
        </p:nvSpPr>
        <p:spPr>
          <a:xfrm>
            <a:off x="5355788" y="5606653"/>
            <a:ext cx="3056811" cy="668893"/>
          </a:xfrm>
          <a:prstGeom prst="rect">
            <a:avLst/>
          </a:prstGeom>
          <a:noFill/>
          <a:ln/>
        </p:spPr>
        <p:txBody>
          <a:bodyPr wrap="square" lIns="0" tIns="0" rIns="0" bIns="0" rtlCol="0" anchor="t"/>
          <a:lstStyle/>
          <a:p>
            <a:pPr algn="l" indent="0" marL="0">
              <a:lnSpc>
                <a:spcPts val="2600"/>
              </a:lnSpc>
              <a:buNone/>
            </a:pPr>
            <a:r>
              <a:rPr lang="en-US" sz="1600" dirty="0">
                <a:solidFill>
                  <a:srgbClr val="CFCBBF"/>
                </a:solidFill>
                <a:latin typeface="Raleway" pitchFamily="34" charset="0"/>
                <a:ea typeface="Raleway" pitchFamily="34" charset="-122"/>
                <a:cs typeface="Raleway" pitchFamily="34" charset="-120"/>
              </a:rPr>
              <a:t>Bluetooth, Wi-Fi Direct, LTE Direct, 5G</a:t>
            </a:r>
            <a:endParaRPr lang="en-US" sz="1600" dirty="0"/>
          </a:p>
        </p:txBody>
      </p:sp>
      <p:sp>
        <p:nvSpPr>
          <p:cNvPr id="11" name="Shape 8"/>
          <p:cNvSpPr/>
          <p:nvPr/>
        </p:nvSpPr>
        <p:spPr>
          <a:xfrm>
            <a:off x="731520" y="6719649"/>
            <a:ext cx="470297" cy="470297"/>
          </a:xfrm>
          <a:prstGeom prst="roundRect">
            <a:avLst>
              <a:gd name="adj" fmla="val 6667"/>
            </a:avLst>
          </a:prstGeom>
          <a:solidFill>
            <a:srgbClr val="3A3B3C"/>
          </a:solidFill>
          <a:ln/>
        </p:spPr>
      </p:sp>
      <p:sp>
        <p:nvSpPr>
          <p:cNvPr id="12" name="Text 9"/>
          <p:cNvSpPr/>
          <p:nvPr/>
        </p:nvSpPr>
        <p:spPr>
          <a:xfrm>
            <a:off x="1410772" y="6719649"/>
            <a:ext cx="2612946" cy="326588"/>
          </a:xfrm>
          <a:prstGeom prst="rect">
            <a:avLst/>
          </a:prstGeom>
          <a:noFill/>
          <a:ln/>
        </p:spPr>
        <p:txBody>
          <a:bodyPr wrap="none" lIns="0" tIns="0" rIns="0" bIns="0" rtlCol="0" anchor="t"/>
          <a:lstStyle/>
          <a:p>
            <a:pPr algn="l" indent="0" marL="0">
              <a:lnSpc>
                <a:spcPts val="2550"/>
              </a:lnSpc>
              <a:buNone/>
            </a:pPr>
            <a:r>
              <a:rPr lang="en-US" sz="2050" dirty="0">
                <a:solidFill>
                  <a:srgbClr val="CFCBBF"/>
                </a:solidFill>
                <a:latin typeface="Prata" pitchFamily="34" charset="0"/>
                <a:ea typeface="Prata" pitchFamily="34" charset="-122"/>
                <a:cs typeface="Prata" pitchFamily="34" charset="-120"/>
              </a:rPr>
              <a:t>Latence Réduite</a:t>
            </a:r>
            <a:endParaRPr lang="en-US" sz="2050" dirty="0"/>
          </a:p>
        </p:txBody>
      </p:sp>
      <p:sp>
        <p:nvSpPr>
          <p:cNvPr id="13" name="Text 10"/>
          <p:cNvSpPr/>
          <p:nvPr/>
        </p:nvSpPr>
        <p:spPr>
          <a:xfrm>
            <a:off x="1410772" y="7171611"/>
            <a:ext cx="7001708" cy="334447"/>
          </a:xfrm>
          <a:prstGeom prst="rect">
            <a:avLst/>
          </a:prstGeom>
          <a:noFill/>
          <a:ln/>
        </p:spPr>
        <p:txBody>
          <a:bodyPr wrap="none" lIns="0" tIns="0" rIns="0" bIns="0" rtlCol="0" anchor="t"/>
          <a:lstStyle/>
          <a:p>
            <a:pPr algn="l" indent="0" marL="0">
              <a:lnSpc>
                <a:spcPts val="2600"/>
              </a:lnSpc>
              <a:buNone/>
            </a:pPr>
            <a:r>
              <a:rPr lang="en-US" sz="1600" dirty="0">
                <a:solidFill>
                  <a:srgbClr val="CFCBBF"/>
                </a:solidFill>
                <a:latin typeface="Raleway" pitchFamily="34" charset="0"/>
                <a:ea typeface="Raleway" pitchFamily="34" charset="-122"/>
                <a:cs typeface="Raleway" pitchFamily="34" charset="-120"/>
              </a:rPr>
              <a:t>1-5 ms en D2D contre 20-50 ms via réseaux traditionnels</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035254"/>
          </a:xfrm>
          <a:prstGeom prst="rect">
            <a:avLst/>
          </a:prstGeom>
        </p:spPr>
      </p:pic>
      <p:sp>
        <p:nvSpPr>
          <p:cNvPr id="3" name="Text 0"/>
          <p:cNvSpPr/>
          <p:nvPr/>
        </p:nvSpPr>
        <p:spPr>
          <a:xfrm>
            <a:off x="569833" y="2866549"/>
            <a:ext cx="12678370" cy="508754"/>
          </a:xfrm>
          <a:prstGeom prst="rect">
            <a:avLst/>
          </a:prstGeom>
          <a:noFill/>
          <a:ln/>
        </p:spPr>
        <p:txBody>
          <a:bodyPr wrap="none" lIns="0" tIns="0" rIns="0" bIns="0" rtlCol="0" anchor="t"/>
          <a:lstStyle/>
          <a:p>
            <a:pPr algn="l" indent="0" marL="0">
              <a:lnSpc>
                <a:spcPts val="4000"/>
              </a:lnSpc>
              <a:buNone/>
            </a:pPr>
            <a:r>
              <a:rPr lang="en-US" sz="3200" dirty="0">
                <a:solidFill>
                  <a:srgbClr val="F2E782"/>
                </a:solidFill>
                <a:latin typeface="Prata" pitchFamily="34" charset="0"/>
                <a:ea typeface="Prata" pitchFamily="34" charset="-122"/>
                <a:cs typeface="Prata" pitchFamily="34" charset="-120"/>
              </a:rPr>
              <a:t>Applications de D2D dans l'Aérospatiale : Connectivité Optimisée</a:t>
            </a:r>
            <a:endParaRPr lang="en-US" sz="3200" dirty="0"/>
          </a:p>
        </p:txBody>
      </p:sp>
      <p:sp>
        <p:nvSpPr>
          <p:cNvPr id="4" name="Text 1"/>
          <p:cNvSpPr/>
          <p:nvPr/>
        </p:nvSpPr>
        <p:spPr>
          <a:xfrm>
            <a:off x="569833" y="3619500"/>
            <a:ext cx="13490734" cy="781526"/>
          </a:xfrm>
          <a:prstGeom prst="rect">
            <a:avLst/>
          </a:prstGeom>
          <a:noFill/>
          <a:ln/>
        </p:spPr>
        <p:txBody>
          <a:bodyPr wrap="square" lIns="0" tIns="0" rIns="0" bIns="0" rtlCol="0" anchor="t"/>
          <a:lstStyle/>
          <a:p>
            <a:pPr algn="l" indent="0" marL="0">
              <a:lnSpc>
                <a:spcPts val="2050"/>
              </a:lnSpc>
              <a:buNone/>
            </a:pPr>
            <a:r>
              <a:rPr lang="en-US" sz="1250" dirty="0">
                <a:solidFill>
                  <a:srgbClr val="CFCBBF"/>
                </a:solidFill>
                <a:latin typeface="Raleway" pitchFamily="34" charset="0"/>
                <a:ea typeface="Raleway" pitchFamily="34" charset="-122"/>
                <a:cs typeface="Raleway" pitchFamily="34" charset="-120"/>
              </a:rPr>
              <a:t>La technologie D2D trouve de nombreuses applications dans l'aérospatiale, notamment la communication entre les systèmes de l'avion, la maintenance prédictive via l'échange de données des capteurs, et l'amélioration de la connectivité des passagers pour le divertissement en vol. Elle optimise également le trafic aérien en permettant une communication directe entre les aéronefs pour éviter les collisions. Airbus utilise D2D pour la gestion des données de vol, réduisant les coûts de maintenance de 15%.</a:t>
            </a:r>
            <a:endParaRPr lang="en-US" sz="1250" dirty="0"/>
          </a:p>
        </p:txBody>
      </p:sp>
      <p:pic>
        <p:nvPicPr>
          <p:cNvPr id="5" name="Image 1" descr="preencoded.png">    </p:cNvPr>
          <p:cNvPicPr>
            <a:picLocks noChangeAspect="1"/>
          </p:cNvPicPr>
          <p:nvPr/>
        </p:nvPicPr>
        <p:blipFill>
          <a:blip r:embed="rId2"/>
          <a:stretch>
            <a:fillRect/>
          </a:stretch>
        </p:blipFill>
        <p:spPr>
          <a:xfrm>
            <a:off x="569833" y="4612600"/>
            <a:ext cx="406956" cy="406956"/>
          </a:xfrm>
          <a:prstGeom prst="rect">
            <a:avLst/>
          </a:prstGeom>
        </p:spPr>
      </p:pic>
      <p:sp>
        <p:nvSpPr>
          <p:cNvPr id="6" name="Text 2"/>
          <p:cNvSpPr/>
          <p:nvPr/>
        </p:nvSpPr>
        <p:spPr>
          <a:xfrm>
            <a:off x="1139547" y="4584144"/>
            <a:ext cx="2709148" cy="254317"/>
          </a:xfrm>
          <a:prstGeom prst="rect">
            <a:avLst/>
          </a:prstGeom>
          <a:noFill/>
          <a:ln/>
        </p:spPr>
        <p:txBody>
          <a:bodyPr wrap="none" lIns="0" tIns="0" rIns="0" bIns="0" rtlCol="0" anchor="t"/>
          <a:lstStyle/>
          <a:p>
            <a:pPr algn="l" indent="0" marL="0">
              <a:lnSpc>
                <a:spcPts val="2000"/>
              </a:lnSpc>
              <a:buNone/>
            </a:pPr>
            <a:r>
              <a:rPr lang="en-US" sz="1600" dirty="0">
                <a:solidFill>
                  <a:srgbClr val="CFCBBF"/>
                </a:solidFill>
                <a:latin typeface="Prata" pitchFamily="34" charset="0"/>
                <a:ea typeface="Prata" pitchFamily="34" charset="-122"/>
                <a:cs typeface="Prata" pitchFamily="34" charset="-120"/>
              </a:rPr>
              <a:t>Communication Intra-avion</a:t>
            </a:r>
            <a:endParaRPr lang="en-US" sz="1600" dirty="0"/>
          </a:p>
        </p:txBody>
      </p:sp>
      <p:sp>
        <p:nvSpPr>
          <p:cNvPr id="7" name="Text 3"/>
          <p:cNvSpPr/>
          <p:nvPr/>
        </p:nvSpPr>
        <p:spPr>
          <a:xfrm>
            <a:off x="1139547" y="4936093"/>
            <a:ext cx="12921020" cy="260509"/>
          </a:xfrm>
          <a:prstGeom prst="rect">
            <a:avLst/>
          </a:prstGeom>
          <a:noFill/>
          <a:ln/>
        </p:spPr>
        <p:txBody>
          <a:bodyPr wrap="none" lIns="0" tIns="0" rIns="0" bIns="0" rtlCol="0" anchor="t"/>
          <a:lstStyle/>
          <a:p>
            <a:pPr algn="l" indent="0" marL="0">
              <a:lnSpc>
                <a:spcPts val="2050"/>
              </a:lnSpc>
              <a:buNone/>
            </a:pPr>
            <a:r>
              <a:rPr lang="en-US" sz="1250" dirty="0">
                <a:solidFill>
                  <a:srgbClr val="CFCBBF"/>
                </a:solidFill>
                <a:latin typeface="Raleway" pitchFamily="34" charset="0"/>
                <a:ea typeface="Raleway" pitchFamily="34" charset="-122"/>
                <a:cs typeface="Raleway" pitchFamily="34" charset="-120"/>
              </a:rPr>
              <a:t>Entre systèmes de capteurs et actionneurs</a:t>
            </a:r>
            <a:endParaRPr lang="en-US" sz="1250" dirty="0"/>
          </a:p>
        </p:txBody>
      </p:sp>
      <p:pic>
        <p:nvPicPr>
          <p:cNvPr id="8" name="Image 2" descr="preencoded.png">    </p:cNvPr>
          <p:cNvPicPr>
            <a:picLocks noChangeAspect="1"/>
          </p:cNvPicPr>
          <p:nvPr/>
        </p:nvPicPr>
        <p:blipFill>
          <a:blip r:embed="rId3"/>
          <a:stretch>
            <a:fillRect/>
          </a:stretch>
        </p:blipFill>
        <p:spPr>
          <a:xfrm>
            <a:off x="569833" y="5713452"/>
            <a:ext cx="406956" cy="406956"/>
          </a:xfrm>
          <a:prstGeom prst="rect">
            <a:avLst/>
          </a:prstGeom>
        </p:spPr>
      </p:pic>
      <p:sp>
        <p:nvSpPr>
          <p:cNvPr id="9" name="Text 4"/>
          <p:cNvSpPr/>
          <p:nvPr/>
        </p:nvSpPr>
        <p:spPr>
          <a:xfrm>
            <a:off x="1139547" y="5684996"/>
            <a:ext cx="2324814" cy="254317"/>
          </a:xfrm>
          <a:prstGeom prst="rect">
            <a:avLst/>
          </a:prstGeom>
          <a:noFill/>
          <a:ln/>
        </p:spPr>
        <p:txBody>
          <a:bodyPr wrap="none" lIns="0" tIns="0" rIns="0" bIns="0" rtlCol="0" anchor="t"/>
          <a:lstStyle/>
          <a:p>
            <a:pPr algn="l" indent="0" marL="0">
              <a:lnSpc>
                <a:spcPts val="2000"/>
              </a:lnSpc>
              <a:buNone/>
            </a:pPr>
            <a:r>
              <a:rPr lang="en-US" sz="1600" dirty="0">
                <a:solidFill>
                  <a:srgbClr val="CFCBBF"/>
                </a:solidFill>
                <a:latin typeface="Prata" pitchFamily="34" charset="0"/>
                <a:ea typeface="Prata" pitchFamily="34" charset="-122"/>
                <a:cs typeface="Prata" pitchFamily="34" charset="-120"/>
              </a:rPr>
              <a:t>Maintenance Prédictive</a:t>
            </a:r>
            <a:endParaRPr lang="en-US" sz="1600" dirty="0"/>
          </a:p>
        </p:txBody>
      </p:sp>
      <p:sp>
        <p:nvSpPr>
          <p:cNvPr id="10" name="Text 5"/>
          <p:cNvSpPr/>
          <p:nvPr/>
        </p:nvSpPr>
        <p:spPr>
          <a:xfrm>
            <a:off x="1139547" y="6036945"/>
            <a:ext cx="12921020" cy="260509"/>
          </a:xfrm>
          <a:prstGeom prst="rect">
            <a:avLst/>
          </a:prstGeom>
          <a:noFill/>
          <a:ln/>
        </p:spPr>
        <p:txBody>
          <a:bodyPr wrap="none" lIns="0" tIns="0" rIns="0" bIns="0" rtlCol="0" anchor="t"/>
          <a:lstStyle/>
          <a:p>
            <a:pPr algn="l" indent="0" marL="0">
              <a:lnSpc>
                <a:spcPts val="2050"/>
              </a:lnSpc>
              <a:buNone/>
            </a:pPr>
            <a:r>
              <a:rPr lang="en-US" sz="1250" dirty="0">
                <a:solidFill>
                  <a:srgbClr val="CFCBBF"/>
                </a:solidFill>
                <a:latin typeface="Raleway" pitchFamily="34" charset="0"/>
                <a:ea typeface="Raleway" pitchFamily="34" charset="-122"/>
                <a:cs typeface="Raleway" pitchFamily="34" charset="-120"/>
              </a:rPr>
              <a:t>Échange de données pour anticiper les pannes</a:t>
            </a:r>
            <a:endParaRPr lang="en-US" sz="1250" dirty="0"/>
          </a:p>
        </p:txBody>
      </p:sp>
      <p:pic>
        <p:nvPicPr>
          <p:cNvPr id="11" name="Image 3" descr="preencoded.png">    </p:cNvPr>
          <p:cNvPicPr>
            <a:picLocks noChangeAspect="1"/>
          </p:cNvPicPr>
          <p:nvPr/>
        </p:nvPicPr>
        <p:blipFill>
          <a:blip r:embed="rId4"/>
          <a:stretch>
            <a:fillRect/>
          </a:stretch>
        </p:blipFill>
        <p:spPr>
          <a:xfrm>
            <a:off x="569833" y="6814304"/>
            <a:ext cx="406956" cy="406956"/>
          </a:xfrm>
          <a:prstGeom prst="rect">
            <a:avLst/>
          </a:prstGeom>
        </p:spPr>
      </p:pic>
      <p:sp>
        <p:nvSpPr>
          <p:cNvPr id="12" name="Text 6"/>
          <p:cNvSpPr/>
          <p:nvPr/>
        </p:nvSpPr>
        <p:spPr>
          <a:xfrm>
            <a:off x="1139547" y="6785848"/>
            <a:ext cx="2246709" cy="254317"/>
          </a:xfrm>
          <a:prstGeom prst="rect">
            <a:avLst/>
          </a:prstGeom>
          <a:noFill/>
          <a:ln/>
        </p:spPr>
        <p:txBody>
          <a:bodyPr wrap="none" lIns="0" tIns="0" rIns="0" bIns="0" rtlCol="0" anchor="t"/>
          <a:lstStyle/>
          <a:p>
            <a:pPr algn="l" indent="0" marL="0">
              <a:lnSpc>
                <a:spcPts val="2000"/>
              </a:lnSpc>
              <a:buNone/>
            </a:pPr>
            <a:r>
              <a:rPr lang="en-US" sz="1600" dirty="0">
                <a:solidFill>
                  <a:srgbClr val="CFCBBF"/>
                </a:solidFill>
                <a:latin typeface="Prata" pitchFamily="34" charset="0"/>
                <a:ea typeface="Prata" pitchFamily="34" charset="-122"/>
                <a:cs typeface="Prata" pitchFamily="34" charset="-120"/>
              </a:rPr>
              <a:t>Connectivité Passagers</a:t>
            </a:r>
            <a:endParaRPr lang="en-US" sz="1600" dirty="0"/>
          </a:p>
        </p:txBody>
      </p:sp>
      <p:sp>
        <p:nvSpPr>
          <p:cNvPr id="13" name="Text 7"/>
          <p:cNvSpPr/>
          <p:nvPr/>
        </p:nvSpPr>
        <p:spPr>
          <a:xfrm>
            <a:off x="1139547" y="7137797"/>
            <a:ext cx="12921020" cy="260509"/>
          </a:xfrm>
          <a:prstGeom prst="rect">
            <a:avLst/>
          </a:prstGeom>
          <a:noFill/>
          <a:ln/>
        </p:spPr>
        <p:txBody>
          <a:bodyPr wrap="none" lIns="0" tIns="0" rIns="0" bIns="0" rtlCol="0" anchor="t"/>
          <a:lstStyle/>
          <a:p>
            <a:pPr algn="l" indent="0" marL="0">
              <a:lnSpc>
                <a:spcPts val="2050"/>
              </a:lnSpc>
              <a:buNone/>
            </a:pPr>
            <a:r>
              <a:rPr lang="en-US" sz="1250" dirty="0">
                <a:solidFill>
                  <a:srgbClr val="CFCBBF"/>
                </a:solidFill>
                <a:latin typeface="Raleway" pitchFamily="34" charset="0"/>
                <a:ea typeface="Raleway" pitchFamily="34" charset="-122"/>
                <a:cs typeface="Raleway" pitchFamily="34" charset="-120"/>
              </a:rPr>
              <a:t>Divertissement en vol et communication à faible latence</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75398"/>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F2E782"/>
                </a:solidFill>
                <a:latin typeface="Prata" pitchFamily="34" charset="0"/>
                <a:ea typeface="Prata" pitchFamily="34" charset="-122"/>
                <a:cs typeface="Prata" pitchFamily="34" charset="-120"/>
              </a:rPr>
              <a:t>Avantages Clés de l'Adoption de D2D dans l'Aérospatiale</a:t>
            </a:r>
            <a:endParaRPr lang="en-US" sz="4450" dirty="0"/>
          </a:p>
        </p:txBody>
      </p:sp>
      <p:sp>
        <p:nvSpPr>
          <p:cNvPr id="3" name="Text 1"/>
          <p:cNvSpPr/>
          <p:nvPr/>
        </p:nvSpPr>
        <p:spPr>
          <a:xfrm>
            <a:off x="793790" y="3146584"/>
            <a:ext cx="13042821" cy="1814513"/>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L'adoption de D2D dans l'aérospatiale offre une réduction de la latence, augmentant la réactivité des systèmes critiques. Elle permet également une augmentation de la bande passante pour un transfert plus rapide des données volumineuses, tout en assurant une fiabilité accrue même en cas de panne de l'infrastructure réseau. La communication est chiffrée et isolée des réseaux externes, renforçant ainsi la sécurité. Les coûts sont réduits grâce à la diminution des besoins en infrastructure et en maintenance.</a:t>
            </a:r>
            <a:endParaRPr lang="en-US" sz="1750" dirty="0"/>
          </a:p>
        </p:txBody>
      </p:sp>
      <p:sp>
        <p:nvSpPr>
          <p:cNvPr id="4" name="Text 2"/>
          <p:cNvSpPr/>
          <p:nvPr/>
        </p:nvSpPr>
        <p:spPr>
          <a:xfrm>
            <a:off x="793790" y="5443061"/>
            <a:ext cx="3292197" cy="354330"/>
          </a:xfrm>
          <a:prstGeom prst="rect">
            <a:avLst/>
          </a:prstGeom>
          <a:noFill/>
          <a:ln/>
        </p:spPr>
        <p:txBody>
          <a:bodyPr wrap="none" lIns="0" tIns="0" rIns="0" bIns="0" rtlCol="0" anchor="t"/>
          <a:lstStyle/>
          <a:p>
            <a:pPr algn="l" indent="0" marL="0">
              <a:lnSpc>
                <a:spcPts val="2750"/>
              </a:lnSpc>
              <a:buNone/>
            </a:pPr>
            <a:r>
              <a:rPr lang="en-US" sz="2200" dirty="0">
                <a:solidFill>
                  <a:srgbClr val="F2E782"/>
                </a:solidFill>
                <a:latin typeface="Prata" pitchFamily="34" charset="0"/>
                <a:ea typeface="Prata" pitchFamily="34" charset="-122"/>
                <a:cs typeface="Prata" pitchFamily="34" charset="-120"/>
              </a:rPr>
              <a:t>Réduction de la Latence</a:t>
            </a:r>
            <a:endParaRPr lang="en-US" sz="2200" dirty="0"/>
          </a:p>
        </p:txBody>
      </p:sp>
      <p:sp>
        <p:nvSpPr>
          <p:cNvPr id="5" name="Text 3"/>
          <p:cNvSpPr/>
          <p:nvPr/>
        </p:nvSpPr>
        <p:spPr>
          <a:xfrm>
            <a:off x="793790" y="6024205"/>
            <a:ext cx="3978116" cy="725805"/>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Amélioration de la réactivité des systèmes critiques</a:t>
            </a:r>
            <a:endParaRPr lang="en-US" sz="1750" dirty="0"/>
          </a:p>
        </p:txBody>
      </p:sp>
      <p:sp>
        <p:nvSpPr>
          <p:cNvPr id="6" name="Text 4"/>
          <p:cNvSpPr/>
          <p:nvPr/>
        </p:nvSpPr>
        <p:spPr>
          <a:xfrm>
            <a:off x="5332928" y="544306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2E782"/>
                </a:solidFill>
                <a:latin typeface="Prata" pitchFamily="34" charset="0"/>
                <a:ea typeface="Prata" pitchFamily="34" charset="-122"/>
                <a:cs typeface="Prata" pitchFamily="34" charset="-120"/>
              </a:rPr>
              <a:t>Sécurité Renforcée</a:t>
            </a:r>
            <a:endParaRPr lang="en-US" sz="2200" dirty="0"/>
          </a:p>
        </p:txBody>
      </p:sp>
      <p:sp>
        <p:nvSpPr>
          <p:cNvPr id="7" name="Text 5"/>
          <p:cNvSpPr/>
          <p:nvPr/>
        </p:nvSpPr>
        <p:spPr>
          <a:xfrm>
            <a:off x="5332928" y="6024205"/>
            <a:ext cx="3978116" cy="362903"/>
          </a:xfrm>
          <a:prstGeom prst="rect">
            <a:avLst/>
          </a:prstGeom>
          <a:noFill/>
          <a:ln/>
        </p:spPr>
        <p:txBody>
          <a:bodyPr wrap="non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Communication chiffrée et isolée</a:t>
            </a:r>
            <a:endParaRPr lang="en-US" sz="1750" dirty="0"/>
          </a:p>
        </p:txBody>
      </p:sp>
      <p:sp>
        <p:nvSpPr>
          <p:cNvPr id="8" name="Text 6"/>
          <p:cNvSpPr/>
          <p:nvPr/>
        </p:nvSpPr>
        <p:spPr>
          <a:xfrm>
            <a:off x="9872067" y="544306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2E782"/>
                </a:solidFill>
                <a:latin typeface="Prata" pitchFamily="34" charset="0"/>
                <a:ea typeface="Prata" pitchFamily="34" charset="-122"/>
                <a:cs typeface="Prata" pitchFamily="34" charset="-120"/>
              </a:rPr>
              <a:t>Coûts Réduits</a:t>
            </a:r>
            <a:endParaRPr lang="en-US" sz="2200" dirty="0"/>
          </a:p>
        </p:txBody>
      </p:sp>
      <p:sp>
        <p:nvSpPr>
          <p:cNvPr id="9" name="Text 7"/>
          <p:cNvSpPr/>
          <p:nvPr/>
        </p:nvSpPr>
        <p:spPr>
          <a:xfrm>
            <a:off x="9872067" y="6024205"/>
            <a:ext cx="3978116" cy="725805"/>
          </a:xfrm>
          <a:prstGeom prst="rect">
            <a:avLst/>
          </a:prstGeom>
          <a:noFill/>
          <a:ln/>
        </p:spPr>
        <p:txBody>
          <a:bodyPr wrap="square" lIns="0" tIns="0" rIns="0" bIns="0" rtlCol="0" anchor="t"/>
          <a:lstStyle/>
          <a:p>
            <a:pPr algn="l" indent="0" marL="0">
              <a:lnSpc>
                <a:spcPts val="2850"/>
              </a:lnSpc>
              <a:buNone/>
            </a:pPr>
            <a:r>
              <a:rPr lang="en-US" sz="1750" dirty="0">
                <a:solidFill>
                  <a:srgbClr val="CFCBBF"/>
                </a:solidFill>
                <a:latin typeface="Raleway" pitchFamily="34" charset="0"/>
                <a:ea typeface="Raleway" pitchFamily="34" charset="-122"/>
                <a:cs typeface="Raleway" pitchFamily="34" charset="-120"/>
              </a:rPr>
              <a:t>Diminution des besoins en infrastructure et maintenance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137410"/>
          </a:xfrm>
          <a:prstGeom prst="rect">
            <a:avLst/>
          </a:prstGeom>
        </p:spPr>
      </p:pic>
      <p:sp>
        <p:nvSpPr>
          <p:cNvPr id="3" name="Text 0"/>
          <p:cNvSpPr/>
          <p:nvPr/>
        </p:nvSpPr>
        <p:spPr>
          <a:xfrm>
            <a:off x="598408" y="2607588"/>
            <a:ext cx="9358670" cy="534352"/>
          </a:xfrm>
          <a:prstGeom prst="rect">
            <a:avLst/>
          </a:prstGeom>
          <a:noFill/>
          <a:ln/>
        </p:spPr>
        <p:txBody>
          <a:bodyPr wrap="none" lIns="0" tIns="0" rIns="0" bIns="0" rtlCol="0" anchor="t"/>
          <a:lstStyle/>
          <a:p>
            <a:pPr algn="l" indent="0" marL="0">
              <a:lnSpc>
                <a:spcPts val="4200"/>
              </a:lnSpc>
              <a:buNone/>
            </a:pPr>
            <a:r>
              <a:rPr lang="en-US" sz="3350" dirty="0">
                <a:solidFill>
                  <a:srgbClr val="F2E782"/>
                </a:solidFill>
                <a:latin typeface="Prata" pitchFamily="34" charset="0"/>
                <a:ea typeface="Prata" pitchFamily="34" charset="-122"/>
                <a:cs typeface="Prata" pitchFamily="34" charset="-120"/>
              </a:rPr>
              <a:t>Défis et Obstacles à l'Implémentation de D2D</a:t>
            </a:r>
            <a:endParaRPr lang="en-US" sz="3350" dirty="0"/>
          </a:p>
        </p:txBody>
      </p:sp>
      <p:sp>
        <p:nvSpPr>
          <p:cNvPr id="4" name="Text 1"/>
          <p:cNvSpPr/>
          <p:nvPr/>
        </p:nvSpPr>
        <p:spPr>
          <a:xfrm>
            <a:off x="598408" y="3398401"/>
            <a:ext cx="13433584" cy="1093946"/>
          </a:xfrm>
          <a:prstGeom prst="rect">
            <a:avLst/>
          </a:prstGeom>
          <a:noFill/>
          <a:ln/>
        </p:spPr>
        <p:txBody>
          <a:bodyPr wrap="square" lIns="0" tIns="0" rIns="0" bIns="0" rtlCol="0" anchor="t"/>
          <a:lstStyle/>
          <a:p>
            <a:pPr algn="l" indent="0" marL="0">
              <a:lnSpc>
                <a:spcPts val="2150"/>
              </a:lnSpc>
              <a:buNone/>
            </a:pPr>
            <a:r>
              <a:rPr lang="en-US" sz="1300" dirty="0">
                <a:solidFill>
                  <a:srgbClr val="CFCBBF"/>
                </a:solidFill>
                <a:latin typeface="Raleway" pitchFamily="34" charset="0"/>
                <a:ea typeface="Raleway" pitchFamily="34" charset="-122"/>
                <a:cs typeface="Raleway" pitchFamily="34" charset="-120"/>
              </a:rPr>
              <a:t>Plusieurs défis doivent être surmontés pour implémenter la technologie D2D dans l'aérospatiale. Les interférences électromagnétiques nécessitent un blindage et un filtrage efficaces, tandis que la sécurité des données doit être assurée contre les accès non autorisés et les cyberattaques. La standardisation est essentielle pour garantir l'interopérabilité, et les réglementations aériennes doivent être adaptées aux nouvelles technologies. De plus, la consommation d'énergie doit être optimisée et des tests rigoureux doivent être effectués.</a:t>
            </a:r>
            <a:endParaRPr lang="en-US" sz="1300" dirty="0"/>
          </a:p>
        </p:txBody>
      </p:sp>
      <p:pic>
        <p:nvPicPr>
          <p:cNvPr id="5" name="Image 1" descr="preencoded.png">    </p:cNvPr>
          <p:cNvPicPr>
            <a:picLocks noChangeAspect="1"/>
          </p:cNvPicPr>
          <p:nvPr/>
        </p:nvPicPr>
        <p:blipFill>
          <a:blip r:embed="rId2"/>
          <a:stretch>
            <a:fillRect/>
          </a:stretch>
        </p:blipFill>
        <p:spPr>
          <a:xfrm>
            <a:off x="598408" y="4684633"/>
            <a:ext cx="854988" cy="1025962"/>
          </a:xfrm>
          <a:prstGeom prst="rect">
            <a:avLst/>
          </a:prstGeom>
        </p:spPr>
      </p:pic>
      <p:sp>
        <p:nvSpPr>
          <p:cNvPr id="6" name="Text 2"/>
          <p:cNvSpPr/>
          <p:nvPr/>
        </p:nvSpPr>
        <p:spPr>
          <a:xfrm>
            <a:off x="1709857" y="4855607"/>
            <a:ext cx="2242423" cy="267057"/>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Sécurité des Données</a:t>
            </a:r>
            <a:endParaRPr lang="en-US" sz="1650" dirty="0"/>
          </a:p>
        </p:txBody>
      </p:sp>
      <p:sp>
        <p:nvSpPr>
          <p:cNvPr id="7" name="Text 3"/>
          <p:cNvSpPr/>
          <p:nvPr/>
        </p:nvSpPr>
        <p:spPr>
          <a:xfrm>
            <a:off x="1709857" y="5225177"/>
            <a:ext cx="12322135" cy="273487"/>
          </a:xfrm>
          <a:prstGeom prst="rect">
            <a:avLst/>
          </a:prstGeom>
          <a:noFill/>
          <a:ln/>
        </p:spPr>
        <p:txBody>
          <a:bodyPr wrap="none" lIns="0" tIns="0" rIns="0" bIns="0" rtlCol="0" anchor="t"/>
          <a:lstStyle/>
          <a:p>
            <a:pPr algn="l" indent="0" marL="0">
              <a:lnSpc>
                <a:spcPts val="2150"/>
              </a:lnSpc>
              <a:buNone/>
            </a:pPr>
            <a:r>
              <a:rPr lang="en-US" sz="1300" dirty="0">
                <a:solidFill>
                  <a:srgbClr val="CFCBBF"/>
                </a:solidFill>
                <a:latin typeface="Raleway" pitchFamily="34" charset="0"/>
                <a:ea typeface="Raleway" pitchFamily="34" charset="-122"/>
                <a:cs typeface="Raleway" pitchFamily="34" charset="-120"/>
              </a:rPr>
              <a:t>Protection contre les accès non autorisés</a:t>
            </a:r>
            <a:endParaRPr lang="en-US" sz="1300" dirty="0"/>
          </a:p>
        </p:txBody>
      </p:sp>
      <p:pic>
        <p:nvPicPr>
          <p:cNvPr id="8" name="Image 2" descr="preencoded.png">    </p:cNvPr>
          <p:cNvPicPr>
            <a:picLocks noChangeAspect="1"/>
          </p:cNvPicPr>
          <p:nvPr/>
        </p:nvPicPr>
        <p:blipFill>
          <a:blip r:embed="rId3"/>
          <a:stretch>
            <a:fillRect/>
          </a:stretch>
        </p:blipFill>
        <p:spPr>
          <a:xfrm>
            <a:off x="598408" y="5710595"/>
            <a:ext cx="854988" cy="1025962"/>
          </a:xfrm>
          <a:prstGeom prst="rect">
            <a:avLst/>
          </a:prstGeom>
        </p:spPr>
      </p:pic>
      <p:sp>
        <p:nvSpPr>
          <p:cNvPr id="9" name="Text 4"/>
          <p:cNvSpPr/>
          <p:nvPr/>
        </p:nvSpPr>
        <p:spPr>
          <a:xfrm>
            <a:off x="1709857" y="5881568"/>
            <a:ext cx="2137410" cy="267057"/>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Standardisation</a:t>
            </a:r>
            <a:endParaRPr lang="en-US" sz="1650" dirty="0"/>
          </a:p>
        </p:txBody>
      </p:sp>
      <p:sp>
        <p:nvSpPr>
          <p:cNvPr id="10" name="Text 5"/>
          <p:cNvSpPr/>
          <p:nvPr/>
        </p:nvSpPr>
        <p:spPr>
          <a:xfrm>
            <a:off x="1709857" y="6251138"/>
            <a:ext cx="12322135" cy="273487"/>
          </a:xfrm>
          <a:prstGeom prst="rect">
            <a:avLst/>
          </a:prstGeom>
          <a:noFill/>
          <a:ln/>
        </p:spPr>
        <p:txBody>
          <a:bodyPr wrap="none" lIns="0" tIns="0" rIns="0" bIns="0" rtlCol="0" anchor="t"/>
          <a:lstStyle/>
          <a:p>
            <a:pPr algn="l" indent="0" marL="0">
              <a:lnSpc>
                <a:spcPts val="2150"/>
              </a:lnSpc>
              <a:buNone/>
            </a:pPr>
            <a:r>
              <a:rPr lang="en-US" sz="1300" dirty="0">
                <a:solidFill>
                  <a:srgbClr val="CFCBBF"/>
                </a:solidFill>
                <a:latin typeface="Raleway" pitchFamily="34" charset="0"/>
                <a:ea typeface="Raleway" pitchFamily="34" charset="-122"/>
                <a:cs typeface="Raleway" pitchFamily="34" charset="-120"/>
              </a:rPr>
              <a:t>Besoin de normes communes pour l'interopérabilité</a:t>
            </a:r>
            <a:endParaRPr lang="en-US" sz="1300" dirty="0"/>
          </a:p>
        </p:txBody>
      </p:sp>
      <p:pic>
        <p:nvPicPr>
          <p:cNvPr id="11" name="Image 3" descr="preencoded.png">    </p:cNvPr>
          <p:cNvPicPr>
            <a:picLocks noChangeAspect="1"/>
          </p:cNvPicPr>
          <p:nvPr/>
        </p:nvPicPr>
        <p:blipFill>
          <a:blip r:embed="rId4"/>
          <a:stretch>
            <a:fillRect/>
          </a:stretch>
        </p:blipFill>
        <p:spPr>
          <a:xfrm>
            <a:off x="598408" y="6736556"/>
            <a:ext cx="854988" cy="1025962"/>
          </a:xfrm>
          <a:prstGeom prst="rect">
            <a:avLst/>
          </a:prstGeom>
        </p:spPr>
      </p:pic>
      <p:sp>
        <p:nvSpPr>
          <p:cNvPr id="12" name="Text 6"/>
          <p:cNvSpPr/>
          <p:nvPr/>
        </p:nvSpPr>
        <p:spPr>
          <a:xfrm>
            <a:off x="1709857" y="6907530"/>
            <a:ext cx="2894052" cy="267057"/>
          </a:xfrm>
          <a:prstGeom prst="rect">
            <a:avLst/>
          </a:prstGeom>
          <a:noFill/>
          <a:ln/>
        </p:spPr>
        <p:txBody>
          <a:bodyPr wrap="none" lIns="0" tIns="0" rIns="0" bIns="0" rtlCol="0" anchor="t"/>
          <a:lstStyle/>
          <a:p>
            <a:pPr algn="l" indent="0" marL="0">
              <a:lnSpc>
                <a:spcPts val="2100"/>
              </a:lnSpc>
              <a:buNone/>
            </a:pPr>
            <a:r>
              <a:rPr lang="en-US" sz="1650" dirty="0">
                <a:solidFill>
                  <a:srgbClr val="CFCBBF"/>
                </a:solidFill>
                <a:latin typeface="Prata" pitchFamily="34" charset="0"/>
                <a:ea typeface="Prata" pitchFamily="34" charset="-122"/>
                <a:cs typeface="Prata" pitchFamily="34" charset="-120"/>
              </a:rPr>
              <a:t>Consommation Énergétique</a:t>
            </a:r>
            <a:endParaRPr lang="en-US" sz="1650" dirty="0"/>
          </a:p>
        </p:txBody>
      </p:sp>
      <p:sp>
        <p:nvSpPr>
          <p:cNvPr id="13" name="Text 7"/>
          <p:cNvSpPr/>
          <p:nvPr/>
        </p:nvSpPr>
        <p:spPr>
          <a:xfrm>
            <a:off x="1709857" y="7277100"/>
            <a:ext cx="12322135" cy="273487"/>
          </a:xfrm>
          <a:prstGeom prst="rect">
            <a:avLst/>
          </a:prstGeom>
          <a:noFill/>
          <a:ln/>
        </p:spPr>
        <p:txBody>
          <a:bodyPr wrap="none" lIns="0" tIns="0" rIns="0" bIns="0" rtlCol="0" anchor="t"/>
          <a:lstStyle/>
          <a:p>
            <a:pPr algn="l" indent="0" marL="0">
              <a:lnSpc>
                <a:spcPts val="2150"/>
              </a:lnSpc>
              <a:buNone/>
            </a:pPr>
            <a:r>
              <a:rPr lang="en-US" sz="1300" dirty="0">
                <a:solidFill>
                  <a:srgbClr val="CFCBBF"/>
                </a:solidFill>
                <a:latin typeface="Raleway" pitchFamily="34" charset="0"/>
                <a:ea typeface="Raleway" pitchFamily="34" charset="-122"/>
                <a:cs typeface="Raleway" pitchFamily="34" charset="-120"/>
              </a:rPr>
              <a:t>Optimisation de l'utilisation de la batterie</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67596" y="603052"/>
            <a:ext cx="12303085" cy="685324"/>
          </a:xfrm>
          <a:prstGeom prst="rect">
            <a:avLst/>
          </a:prstGeom>
          <a:noFill/>
          <a:ln/>
        </p:spPr>
        <p:txBody>
          <a:bodyPr wrap="none" lIns="0" tIns="0" rIns="0" bIns="0" rtlCol="0" anchor="t"/>
          <a:lstStyle/>
          <a:p>
            <a:pPr algn="l" indent="0" marL="0">
              <a:lnSpc>
                <a:spcPts val="5350"/>
              </a:lnSpc>
              <a:buNone/>
            </a:pPr>
            <a:r>
              <a:rPr lang="en-US" sz="4300" dirty="0">
                <a:solidFill>
                  <a:srgbClr val="F2E782"/>
                </a:solidFill>
                <a:latin typeface="Prata" pitchFamily="34" charset="0"/>
                <a:ea typeface="Prata" pitchFamily="34" charset="-122"/>
                <a:cs typeface="Prata" pitchFamily="34" charset="-120"/>
              </a:rPr>
              <a:t>Solutions Innovantes pour Surmonter les Défis</a:t>
            </a:r>
            <a:endParaRPr lang="en-US" sz="4300" dirty="0"/>
          </a:p>
        </p:txBody>
      </p:sp>
      <p:sp>
        <p:nvSpPr>
          <p:cNvPr id="3" name="Text 1"/>
          <p:cNvSpPr/>
          <p:nvPr/>
        </p:nvSpPr>
        <p:spPr>
          <a:xfrm>
            <a:off x="767596" y="1727002"/>
            <a:ext cx="13095208" cy="1754386"/>
          </a:xfrm>
          <a:prstGeom prst="rect">
            <a:avLst/>
          </a:prstGeom>
          <a:noFill/>
          <a:ln/>
        </p:spPr>
        <p:txBody>
          <a:bodyPr wrap="square" lIns="0" tIns="0" rIns="0" bIns="0" rtlCol="0" anchor="t"/>
          <a:lstStyle/>
          <a:p>
            <a:pPr algn="l" indent="0" marL="0">
              <a:lnSpc>
                <a:spcPts val="2750"/>
              </a:lnSpc>
              <a:buNone/>
            </a:pPr>
            <a:r>
              <a:rPr lang="en-US" sz="1700" dirty="0">
                <a:solidFill>
                  <a:srgbClr val="CFCBBF"/>
                </a:solidFill>
                <a:latin typeface="Raleway" pitchFamily="34" charset="0"/>
                <a:ea typeface="Raleway" pitchFamily="34" charset="-122"/>
                <a:cs typeface="Raleway" pitchFamily="34" charset="-120"/>
              </a:rPr>
              <a:t>L'utilisation de matériaux composites pour le blindage électromagnétique est une solution efficace. Des protocoles de chiffrement robustes, tels que AES-256, sont mis en place pour protéger les données. La collaboration entre les acteurs de l'industrie, via des consortiums et des agences de normalisation, favorise la standardisation. Les autorités aéronautiques (EASA, FAA) développent des réglementations spécifiques. Des algorithmes de gestion de puissance intelligents optimisent l'énergie, et des simulations et tests en conditions réelles valident les performances.</a:t>
            </a:r>
            <a:endParaRPr lang="en-US" sz="1700" dirty="0"/>
          </a:p>
        </p:txBody>
      </p:sp>
      <p:pic>
        <p:nvPicPr>
          <p:cNvPr id="4" name="Image 0" descr="preencoded.png">    </p:cNvPr>
          <p:cNvPicPr>
            <a:picLocks noChangeAspect="1"/>
          </p:cNvPicPr>
          <p:nvPr/>
        </p:nvPicPr>
        <p:blipFill>
          <a:blip r:embed="rId1"/>
          <a:stretch>
            <a:fillRect/>
          </a:stretch>
        </p:blipFill>
        <p:spPr>
          <a:xfrm>
            <a:off x="2960965" y="3728085"/>
            <a:ext cx="2160627" cy="1263729"/>
          </a:xfrm>
          <a:prstGeom prst="rect">
            <a:avLst/>
          </a:prstGeom>
        </p:spPr>
      </p:pic>
      <p:sp>
        <p:nvSpPr>
          <p:cNvPr id="5" name="Text 2"/>
          <p:cNvSpPr/>
          <p:nvPr/>
        </p:nvSpPr>
        <p:spPr>
          <a:xfrm>
            <a:off x="3887033" y="4323755"/>
            <a:ext cx="308372" cy="385405"/>
          </a:xfrm>
          <a:prstGeom prst="rect">
            <a:avLst/>
          </a:prstGeom>
          <a:noFill/>
          <a:ln/>
        </p:spPr>
        <p:txBody>
          <a:bodyPr wrap="none" lIns="0" tIns="0" rIns="0" bIns="0" rtlCol="0" anchor="t"/>
          <a:lstStyle/>
          <a:p>
            <a:pPr algn="ctr" indent="0" marL="0">
              <a:lnSpc>
                <a:spcPts val="3850"/>
              </a:lnSpc>
              <a:buNone/>
            </a:pPr>
            <a:r>
              <a:rPr lang="en-US" sz="2400" dirty="0">
                <a:solidFill>
                  <a:srgbClr val="CFCBBF"/>
                </a:solidFill>
                <a:latin typeface="Prata" pitchFamily="34" charset="0"/>
                <a:ea typeface="Prata" pitchFamily="34" charset="-122"/>
                <a:cs typeface="Prata" pitchFamily="34" charset="-120"/>
              </a:rPr>
              <a:t>1</a:t>
            </a:r>
            <a:endParaRPr lang="en-US" sz="2400" dirty="0"/>
          </a:p>
        </p:txBody>
      </p:sp>
      <p:sp>
        <p:nvSpPr>
          <p:cNvPr id="6" name="Text 3"/>
          <p:cNvSpPr/>
          <p:nvPr/>
        </p:nvSpPr>
        <p:spPr>
          <a:xfrm>
            <a:off x="5340906" y="3947398"/>
            <a:ext cx="1596628" cy="342662"/>
          </a:xfrm>
          <a:prstGeom prst="rect">
            <a:avLst/>
          </a:prstGeom>
          <a:noFill/>
          <a:ln/>
        </p:spPr>
        <p:txBody>
          <a:bodyPr wrap="none" lIns="0" tIns="0" rIns="0" bIns="0" rtlCol="0" anchor="t"/>
          <a:lstStyle/>
          <a:p>
            <a:pPr algn="l" indent="0" marL="0">
              <a:lnSpc>
                <a:spcPts val="2650"/>
              </a:lnSpc>
              <a:buNone/>
            </a:pPr>
            <a:r>
              <a:rPr lang="en-US" sz="2150" dirty="0">
                <a:solidFill>
                  <a:srgbClr val="CFCBBF"/>
                </a:solidFill>
                <a:latin typeface="Prata" pitchFamily="34" charset="0"/>
                <a:ea typeface="Prata" pitchFamily="34" charset="-122"/>
                <a:cs typeface="Prata" pitchFamily="34" charset="-120"/>
              </a:rPr>
              <a:t>Chiffrement</a:t>
            </a:r>
            <a:endParaRPr lang="en-US" sz="2150" dirty="0"/>
          </a:p>
        </p:txBody>
      </p:sp>
      <p:sp>
        <p:nvSpPr>
          <p:cNvPr id="7" name="Text 4"/>
          <p:cNvSpPr/>
          <p:nvPr/>
        </p:nvSpPr>
        <p:spPr>
          <a:xfrm>
            <a:off x="5340906" y="4421624"/>
            <a:ext cx="1596628" cy="350877"/>
          </a:xfrm>
          <a:prstGeom prst="rect">
            <a:avLst/>
          </a:prstGeom>
          <a:noFill/>
          <a:ln/>
        </p:spPr>
        <p:txBody>
          <a:bodyPr wrap="none" lIns="0" tIns="0" rIns="0" bIns="0" rtlCol="0" anchor="t"/>
          <a:lstStyle/>
          <a:p>
            <a:pPr algn="l" indent="0" marL="0">
              <a:lnSpc>
                <a:spcPts val="2750"/>
              </a:lnSpc>
              <a:buNone/>
            </a:pPr>
            <a:r>
              <a:rPr lang="en-US" sz="1700" dirty="0">
                <a:solidFill>
                  <a:srgbClr val="CFCBBF"/>
                </a:solidFill>
                <a:latin typeface="Raleway" pitchFamily="34" charset="0"/>
                <a:ea typeface="Raleway" pitchFamily="34" charset="-122"/>
                <a:cs typeface="Raleway" pitchFamily="34" charset="-120"/>
              </a:rPr>
              <a:t>AES-256</a:t>
            </a:r>
            <a:endParaRPr lang="en-US" sz="1700" dirty="0"/>
          </a:p>
        </p:txBody>
      </p:sp>
      <p:sp>
        <p:nvSpPr>
          <p:cNvPr id="8" name="Shape 5"/>
          <p:cNvSpPr/>
          <p:nvPr/>
        </p:nvSpPr>
        <p:spPr>
          <a:xfrm>
            <a:off x="5176361" y="5003959"/>
            <a:ext cx="8631674" cy="15240"/>
          </a:xfrm>
          <a:prstGeom prst="roundRect">
            <a:avLst>
              <a:gd name="adj" fmla="val 215861"/>
            </a:avLst>
          </a:prstGeom>
          <a:solidFill>
            <a:srgbClr val="535455"/>
          </a:solidFill>
          <a:ln/>
        </p:spPr>
      </p:sp>
      <p:pic>
        <p:nvPicPr>
          <p:cNvPr id="9" name="Image 1" descr="preencoded.png">    </p:cNvPr>
          <p:cNvPicPr>
            <a:picLocks noChangeAspect="1"/>
          </p:cNvPicPr>
          <p:nvPr/>
        </p:nvPicPr>
        <p:blipFill>
          <a:blip r:embed="rId2"/>
          <a:stretch>
            <a:fillRect/>
          </a:stretch>
        </p:blipFill>
        <p:spPr>
          <a:xfrm>
            <a:off x="1880592" y="5046583"/>
            <a:ext cx="4321373" cy="1263729"/>
          </a:xfrm>
          <a:prstGeom prst="rect">
            <a:avLst/>
          </a:prstGeom>
        </p:spPr>
      </p:pic>
      <p:sp>
        <p:nvSpPr>
          <p:cNvPr id="10" name="Text 6"/>
          <p:cNvSpPr/>
          <p:nvPr/>
        </p:nvSpPr>
        <p:spPr>
          <a:xfrm>
            <a:off x="3887033" y="5485686"/>
            <a:ext cx="308372" cy="385405"/>
          </a:xfrm>
          <a:prstGeom prst="rect">
            <a:avLst/>
          </a:prstGeom>
          <a:noFill/>
          <a:ln/>
        </p:spPr>
        <p:txBody>
          <a:bodyPr wrap="none" lIns="0" tIns="0" rIns="0" bIns="0" rtlCol="0" anchor="t"/>
          <a:lstStyle/>
          <a:p>
            <a:pPr algn="ctr" indent="0" marL="0">
              <a:lnSpc>
                <a:spcPts val="3850"/>
              </a:lnSpc>
              <a:buNone/>
            </a:pPr>
            <a:r>
              <a:rPr lang="en-US" sz="2400" dirty="0">
                <a:solidFill>
                  <a:srgbClr val="CFCBBF"/>
                </a:solidFill>
                <a:latin typeface="Prata" pitchFamily="34" charset="0"/>
                <a:ea typeface="Prata" pitchFamily="34" charset="-122"/>
                <a:cs typeface="Prata" pitchFamily="34" charset="-120"/>
              </a:rPr>
              <a:t>2</a:t>
            </a:r>
            <a:endParaRPr lang="en-US" sz="2400" dirty="0"/>
          </a:p>
        </p:txBody>
      </p:sp>
      <p:sp>
        <p:nvSpPr>
          <p:cNvPr id="11" name="Text 7"/>
          <p:cNvSpPr/>
          <p:nvPr/>
        </p:nvSpPr>
        <p:spPr>
          <a:xfrm>
            <a:off x="6421279" y="5265896"/>
            <a:ext cx="1810941" cy="342662"/>
          </a:xfrm>
          <a:prstGeom prst="rect">
            <a:avLst/>
          </a:prstGeom>
          <a:noFill/>
          <a:ln/>
        </p:spPr>
        <p:txBody>
          <a:bodyPr wrap="none" lIns="0" tIns="0" rIns="0" bIns="0" rtlCol="0" anchor="t"/>
          <a:lstStyle/>
          <a:p>
            <a:pPr algn="l" indent="0" marL="0">
              <a:lnSpc>
                <a:spcPts val="2650"/>
              </a:lnSpc>
              <a:buNone/>
            </a:pPr>
            <a:r>
              <a:rPr lang="en-US" sz="2150" dirty="0">
                <a:solidFill>
                  <a:srgbClr val="CFCBBF"/>
                </a:solidFill>
                <a:latin typeface="Prata" pitchFamily="34" charset="0"/>
                <a:ea typeface="Prata" pitchFamily="34" charset="-122"/>
                <a:cs typeface="Prata" pitchFamily="34" charset="-120"/>
              </a:rPr>
              <a:t>Collaboration</a:t>
            </a:r>
            <a:endParaRPr lang="en-US" sz="2150" dirty="0"/>
          </a:p>
        </p:txBody>
      </p:sp>
      <p:sp>
        <p:nvSpPr>
          <p:cNvPr id="12" name="Text 8"/>
          <p:cNvSpPr/>
          <p:nvPr/>
        </p:nvSpPr>
        <p:spPr>
          <a:xfrm>
            <a:off x="6421279" y="5740122"/>
            <a:ext cx="1810941" cy="350877"/>
          </a:xfrm>
          <a:prstGeom prst="rect">
            <a:avLst/>
          </a:prstGeom>
          <a:noFill/>
          <a:ln/>
        </p:spPr>
        <p:txBody>
          <a:bodyPr wrap="none" lIns="0" tIns="0" rIns="0" bIns="0" rtlCol="0" anchor="t"/>
          <a:lstStyle/>
          <a:p>
            <a:pPr algn="l" indent="0" marL="0">
              <a:lnSpc>
                <a:spcPts val="2750"/>
              </a:lnSpc>
              <a:buNone/>
            </a:pPr>
            <a:r>
              <a:rPr lang="en-US" sz="1700" dirty="0">
                <a:solidFill>
                  <a:srgbClr val="CFCBBF"/>
                </a:solidFill>
                <a:latin typeface="Raleway" pitchFamily="34" charset="0"/>
                <a:ea typeface="Raleway" pitchFamily="34" charset="-122"/>
                <a:cs typeface="Raleway" pitchFamily="34" charset="-120"/>
              </a:rPr>
              <a:t>Standardisation</a:t>
            </a:r>
            <a:endParaRPr lang="en-US" sz="1700" dirty="0"/>
          </a:p>
        </p:txBody>
      </p:sp>
      <p:sp>
        <p:nvSpPr>
          <p:cNvPr id="13" name="Shape 9"/>
          <p:cNvSpPr/>
          <p:nvPr/>
        </p:nvSpPr>
        <p:spPr>
          <a:xfrm>
            <a:off x="6256734" y="6322457"/>
            <a:ext cx="7551301" cy="15240"/>
          </a:xfrm>
          <a:prstGeom prst="roundRect">
            <a:avLst>
              <a:gd name="adj" fmla="val 215861"/>
            </a:avLst>
          </a:prstGeom>
          <a:solidFill>
            <a:srgbClr val="535455"/>
          </a:solidFill>
          <a:ln/>
        </p:spPr>
      </p:sp>
      <p:pic>
        <p:nvPicPr>
          <p:cNvPr id="14" name="Image 2" descr="preencoded.png">    </p:cNvPr>
          <p:cNvPicPr>
            <a:picLocks noChangeAspect="1"/>
          </p:cNvPicPr>
          <p:nvPr/>
        </p:nvPicPr>
        <p:blipFill>
          <a:blip r:embed="rId3"/>
          <a:stretch>
            <a:fillRect/>
          </a:stretch>
        </p:blipFill>
        <p:spPr>
          <a:xfrm>
            <a:off x="800219" y="6365081"/>
            <a:ext cx="6482120" cy="1263729"/>
          </a:xfrm>
          <a:prstGeom prst="rect">
            <a:avLst/>
          </a:prstGeom>
        </p:spPr>
      </p:pic>
      <p:sp>
        <p:nvSpPr>
          <p:cNvPr id="15" name="Text 10"/>
          <p:cNvSpPr/>
          <p:nvPr/>
        </p:nvSpPr>
        <p:spPr>
          <a:xfrm>
            <a:off x="3887033" y="6804184"/>
            <a:ext cx="308372" cy="385405"/>
          </a:xfrm>
          <a:prstGeom prst="rect">
            <a:avLst/>
          </a:prstGeom>
          <a:noFill/>
          <a:ln/>
        </p:spPr>
        <p:txBody>
          <a:bodyPr wrap="none" lIns="0" tIns="0" rIns="0" bIns="0" rtlCol="0" anchor="t"/>
          <a:lstStyle/>
          <a:p>
            <a:pPr algn="ctr" indent="0" marL="0">
              <a:lnSpc>
                <a:spcPts val="3850"/>
              </a:lnSpc>
              <a:buNone/>
            </a:pPr>
            <a:r>
              <a:rPr lang="en-US" sz="2400" dirty="0">
                <a:solidFill>
                  <a:srgbClr val="CFCBBF"/>
                </a:solidFill>
                <a:latin typeface="Prata" pitchFamily="34" charset="0"/>
                <a:ea typeface="Prata" pitchFamily="34" charset="-122"/>
                <a:cs typeface="Prata" pitchFamily="34" charset="-120"/>
              </a:rPr>
              <a:t>3</a:t>
            </a:r>
            <a:endParaRPr lang="en-US" sz="2400" dirty="0"/>
          </a:p>
        </p:txBody>
      </p:sp>
      <p:sp>
        <p:nvSpPr>
          <p:cNvPr id="16" name="Text 11"/>
          <p:cNvSpPr/>
          <p:nvPr/>
        </p:nvSpPr>
        <p:spPr>
          <a:xfrm>
            <a:off x="7501652" y="6584394"/>
            <a:ext cx="2167890" cy="342662"/>
          </a:xfrm>
          <a:prstGeom prst="rect">
            <a:avLst/>
          </a:prstGeom>
          <a:noFill/>
          <a:ln/>
        </p:spPr>
        <p:txBody>
          <a:bodyPr wrap="none" lIns="0" tIns="0" rIns="0" bIns="0" rtlCol="0" anchor="t"/>
          <a:lstStyle/>
          <a:p>
            <a:pPr algn="l" indent="0" marL="0">
              <a:lnSpc>
                <a:spcPts val="2650"/>
              </a:lnSpc>
              <a:buNone/>
            </a:pPr>
            <a:r>
              <a:rPr lang="en-US" sz="2150" dirty="0">
                <a:solidFill>
                  <a:srgbClr val="CFCBBF"/>
                </a:solidFill>
                <a:latin typeface="Prata" pitchFamily="34" charset="0"/>
                <a:ea typeface="Prata" pitchFamily="34" charset="-122"/>
                <a:cs typeface="Prata" pitchFamily="34" charset="-120"/>
              </a:rPr>
              <a:t>Optimisation</a:t>
            </a:r>
            <a:endParaRPr lang="en-US" sz="2150" dirty="0"/>
          </a:p>
        </p:txBody>
      </p:sp>
      <p:sp>
        <p:nvSpPr>
          <p:cNvPr id="17" name="Text 12"/>
          <p:cNvSpPr/>
          <p:nvPr/>
        </p:nvSpPr>
        <p:spPr>
          <a:xfrm>
            <a:off x="7501652" y="7058620"/>
            <a:ext cx="2167890" cy="350877"/>
          </a:xfrm>
          <a:prstGeom prst="rect">
            <a:avLst/>
          </a:prstGeom>
          <a:noFill/>
          <a:ln/>
        </p:spPr>
        <p:txBody>
          <a:bodyPr wrap="none" lIns="0" tIns="0" rIns="0" bIns="0" rtlCol="0" anchor="t"/>
          <a:lstStyle/>
          <a:p>
            <a:pPr algn="l" indent="0" marL="0">
              <a:lnSpc>
                <a:spcPts val="2750"/>
              </a:lnSpc>
              <a:buNone/>
            </a:pPr>
            <a:r>
              <a:rPr lang="en-US" sz="1700" dirty="0">
                <a:solidFill>
                  <a:srgbClr val="CFCBBF"/>
                </a:solidFill>
                <a:latin typeface="Raleway" pitchFamily="34" charset="0"/>
                <a:ea typeface="Raleway" pitchFamily="34" charset="-122"/>
                <a:cs typeface="Raleway" pitchFamily="34" charset="-120"/>
              </a:rPr>
              <a:t>Gestion de puissance</a:t>
            </a:r>
            <a:endParaRPr lang="en-US" sz="17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38267" y="599242"/>
            <a:ext cx="7840266" cy="1163955"/>
          </a:xfrm>
          <a:prstGeom prst="rect">
            <a:avLst/>
          </a:prstGeom>
          <a:noFill/>
          <a:ln/>
        </p:spPr>
        <p:txBody>
          <a:bodyPr wrap="square" lIns="0" tIns="0" rIns="0" bIns="0" rtlCol="0" anchor="t"/>
          <a:lstStyle/>
          <a:p>
            <a:pPr algn="l" indent="0" marL="0">
              <a:lnSpc>
                <a:spcPts val="4550"/>
              </a:lnSpc>
              <a:buNone/>
            </a:pPr>
            <a:r>
              <a:rPr lang="en-US" sz="3650" dirty="0">
                <a:solidFill>
                  <a:srgbClr val="F2E782"/>
                </a:solidFill>
                <a:latin typeface="Prata" pitchFamily="34" charset="0"/>
                <a:ea typeface="Prata" pitchFamily="34" charset="-122"/>
                <a:cs typeface="Prata" pitchFamily="34" charset="-120"/>
              </a:rPr>
              <a:t>Perspectives d'Avenir et Tendances Émergentes de D2D</a:t>
            </a:r>
            <a:endParaRPr lang="en-US" sz="3650" dirty="0"/>
          </a:p>
        </p:txBody>
      </p:sp>
      <p:sp>
        <p:nvSpPr>
          <p:cNvPr id="4" name="Text 1"/>
          <p:cNvSpPr/>
          <p:nvPr/>
        </p:nvSpPr>
        <p:spPr>
          <a:xfrm>
            <a:off x="6138267" y="2042517"/>
            <a:ext cx="7840266" cy="1787366"/>
          </a:xfrm>
          <a:prstGeom prst="rect">
            <a:avLst/>
          </a:prstGeom>
          <a:noFill/>
          <a:ln/>
        </p:spPr>
        <p:txBody>
          <a:bodyPr wrap="square" lIns="0" tIns="0" rIns="0" bIns="0" rtlCol="0" anchor="t"/>
          <a:lstStyle/>
          <a:p>
            <a:pPr algn="l" indent="0" marL="0">
              <a:lnSpc>
                <a:spcPts val="2300"/>
              </a:lnSpc>
              <a:buNone/>
            </a:pPr>
            <a:r>
              <a:rPr lang="en-US" sz="1450" dirty="0">
                <a:solidFill>
                  <a:srgbClr val="CFCBBF"/>
                </a:solidFill>
                <a:latin typeface="Raleway" pitchFamily="34" charset="0"/>
                <a:ea typeface="Raleway" pitchFamily="34" charset="-122"/>
                <a:cs typeface="Raleway" pitchFamily="34" charset="-120"/>
              </a:rPr>
              <a:t>L'intégration avec l'Internet des Objets (IoT) permet une gestion intelligente des systèmes, tandis que l'intelligence artificielle (IA) optimise la communication D2D. De nouvelles applications, telles que les drones autonomes et la maintenance à distance, sont en développement. La convergence avec les réseaux 5G offre une connectivité accrue. Le marché potentiel affiche une croissance annuelle de 20% dans le secteur D2D aérospatial, signalant un avenir prometteur.</a:t>
            </a:r>
            <a:endParaRPr lang="en-US" sz="1450" dirty="0"/>
          </a:p>
        </p:txBody>
      </p:sp>
      <p:sp>
        <p:nvSpPr>
          <p:cNvPr id="5" name="Shape 2"/>
          <p:cNvSpPr/>
          <p:nvPr/>
        </p:nvSpPr>
        <p:spPr>
          <a:xfrm>
            <a:off x="6347698" y="4039314"/>
            <a:ext cx="22860" cy="3591044"/>
          </a:xfrm>
          <a:prstGeom prst="roundRect">
            <a:avLst>
              <a:gd name="adj" fmla="val 122216"/>
            </a:avLst>
          </a:prstGeom>
          <a:solidFill>
            <a:srgbClr val="535455"/>
          </a:solidFill>
          <a:ln/>
        </p:spPr>
      </p:sp>
      <p:sp>
        <p:nvSpPr>
          <p:cNvPr id="6" name="Shape 3"/>
          <p:cNvSpPr/>
          <p:nvPr/>
        </p:nvSpPr>
        <p:spPr>
          <a:xfrm>
            <a:off x="6534329" y="4446746"/>
            <a:ext cx="558760" cy="22860"/>
          </a:xfrm>
          <a:prstGeom prst="roundRect">
            <a:avLst>
              <a:gd name="adj" fmla="val 122216"/>
            </a:avLst>
          </a:prstGeom>
          <a:solidFill>
            <a:srgbClr val="535455"/>
          </a:solidFill>
          <a:ln/>
        </p:spPr>
      </p:sp>
      <p:sp>
        <p:nvSpPr>
          <p:cNvPr id="7" name="Shape 4"/>
          <p:cNvSpPr/>
          <p:nvPr/>
        </p:nvSpPr>
        <p:spPr>
          <a:xfrm>
            <a:off x="6138208" y="4248745"/>
            <a:ext cx="418981" cy="418981"/>
          </a:xfrm>
          <a:prstGeom prst="roundRect">
            <a:avLst>
              <a:gd name="adj" fmla="val 6668"/>
            </a:avLst>
          </a:prstGeom>
          <a:solidFill>
            <a:srgbClr val="3A3B3C"/>
          </a:solidFill>
          <a:ln/>
        </p:spPr>
      </p:sp>
      <p:pic>
        <p:nvPicPr>
          <p:cNvPr id="8" name="Image 1" descr="preencoded.png">    </p:cNvPr>
          <p:cNvPicPr>
            <a:picLocks noChangeAspect="1"/>
          </p:cNvPicPr>
          <p:nvPr/>
        </p:nvPicPr>
        <p:blipFill>
          <a:blip r:embed="rId2"/>
          <a:stretch>
            <a:fillRect/>
          </a:stretch>
        </p:blipFill>
        <p:spPr>
          <a:xfrm>
            <a:off x="6207978" y="4283571"/>
            <a:ext cx="279321" cy="349210"/>
          </a:xfrm>
          <a:prstGeom prst="rect">
            <a:avLst/>
          </a:prstGeom>
        </p:spPr>
      </p:pic>
      <p:sp>
        <p:nvSpPr>
          <p:cNvPr id="9" name="Text 5"/>
          <p:cNvSpPr/>
          <p:nvPr/>
        </p:nvSpPr>
        <p:spPr>
          <a:xfrm>
            <a:off x="7279005" y="4225528"/>
            <a:ext cx="2328148" cy="290870"/>
          </a:xfrm>
          <a:prstGeom prst="rect">
            <a:avLst/>
          </a:prstGeom>
          <a:noFill/>
          <a:ln/>
        </p:spPr>
        <p:txBody>
          <a:bodyPr wrap="none" lIns="0" tIns="0" rIns="0" bIns="0" rtlCol="0" anchor="t"/>
          <a:lstStyle/>
          <a:p>
            <a:pPr algn="l" indent="0" marL="0">
              <a:lnSpc>
                <a:spcPts val="2250"/>
              </a:lnSpc>
              <a:buNone/>
            </a:pPr>
            <a:r>
              <a:rPr lang="en-US" sz="1800" dirty="0">
                <a:solidFill>
                  <a:srgbClr val="CFCBBF"/>
                </a:solidFill>
                <a:latin typeface="Prata" pitchFamily="34" charset="0"/>
                <a:ea typeface="Prata" pitchFamily="34" charset="-122"/>
                <a:cs typeface="Prata" pitchFamily="34" charset="-120"/>
              </a:rPr>
              <a:t>Intégration IoT</a:t>
            </a:r>
            <a:endParaRPr lang="en-US" sz="1800" dirty="0"/>
          </a:p>
        </p:txBody>
      </p:sp>
      <p:sp>
        <p:nvSpPr>
          <p:cNvPr id="10" name="Text 6"/>
          <p:cNvSpPr/>
          <p:nvPr/>
        </p:nvSpPr>
        <p:spPr>
          <a:xfrm>
            <a:off x="7279005" y="4628078"/>
            <a:ext cx="6699528" cy="297894"/>
          </a:xfrm>
          <a:prstGeom prst="rect">
            <a:avLst/>
          </a:prstGeom>
          <a:noFill/>
          <a:ln/>
        </p:spPr>
        <p:txBody>
          <a:bodyPr wrap="none" lIns="0" tIns="0" rIns="0" bIns="0" rtlCol="0" anchor="t"/>
          <a:lstStyle/>
          <a:p>
            <a:pPr algn="l" indent="0" marL="0">
              <a:lnSpc>
                <a:spcPts val="2300"/>
              </a:lnSpc>
              <a:buNone/>
            </a:pPr>
            <a:r>
              <a:rPr lang="en-US" sz="1450" dirty="0">
                <a:solidFill>
                  <a:srgbClr val="CFCBBF"/>
                </a:solidFill>
                <a:latin typeface="Raleway" pitchFamily="34" charset="0"/>
                <a:ea typeface="Raleway" pitchFamily="34" charset="-122"/>
                <a:cs typeface="Raleway" pitchFamily="34" charset="-120"/>
              </a:rPr>
              <a:t>Gestion intelligente des systèmes</a:t>
            </a:r>
            <a:endParaRPr lang="en-US" sz="1450" dirty="0"/>
          </a:p>
        </p:txBody>
      </p:sp>
      <p:sp>
        <p:nvSpPr>
          <p:cNvPr id="11" name="Shape 7"/>
          <p:cNvSpPr/>
          <p:nvPr/>
        </p:nvSpPr>
        <p:spPr>
          <a:xfrm>
            <a:off x="6534329" y="5705832"/>
            <a:ext cx="558760" cy="22860"/>
          </a:xfrm>
          <a:prstGeom prst="roundRect">
            <a:avLst>
              <a:gd name="adj" fmla="val 122216"/>
            </a:avLst>
          </a:prstGeom>
          <a:solidFill>
            <a:srgbClr val="535455"/>
          </a:solidFill>
          <a:ln/>
        </p:spPr>
      </p:sp>
      <p:sp>
        <p:nvSpPr>
          <p:cNvPr id="12" name="Shape 8"/>
          <p:cNvSpPr/>
          <p:nvPr/>
        </p:nvSpPr>
        <p:spPr>
          <a:xfrm>
            <a:off x="6138208" y="5507831"/>
            <a:ext cx="418981" cy="418981"/>
          </a:xfrm>
          <a:prstGeom prst="roundRect">
            <a:avLst>
              <a:gd name="adj" fmla="val 6668"/>
            </a:avLst>
          </a:prstGeom>
          <a:solidFill>
            <a:srgbClr val="3A3B3C"/>
          </a:solidFill>
          <a:ln/>
        </p:spPr>
      </p:sp>
      <p:pic>
        <p:nvPicPr>
          <p:cNvPr id="13" name="Image 2" descr="preencoded.png">    </p:cNvPr>
          <p:cNvPicPr>
            <a:picLocks noChangeAspect="1"/>
          </p:cNvPicPr>
          <p:nvPr/>
        </p:nvPicPr>
        <p:blipFill>
          <a:blip r:embed="rId3"/>
          <a:stretch>
            <a:fillRect/>
          </a:stretch>
        </p:blipFill>
        <p:spPr>
          <a:xfrm>
            <a:off x="6207978" y="5542657"/>
            <a:ext cx="279321" cy="349210"/>
          </a:xfrm>
          <a:prstGeom prst="rect">
            <a:avLst/>
          </a:prstGeom>
        </p:spPr>
      </p:pic>
      <p:sp>
        <p:nvSpPr>
          <p:cNvPr id="14" name="Text 9"/>
          <p:cNvSpPr/>
          <p:nvPr/>
        </p:nvSpPr>
        <p:spPr>
          <a:xfrm>
            <a:off x="7279005" y="5484614"/>
            <a:ext cx="2507456" cy="290870"/>
          </a:xfrm>
          <a:prstGeom prst="rect">
            <a:avLst/>
          </a:prstGeom>
          <a:noFill/>
          <a:ln/>
        </p:spPr>
        <p:txBody>
          <a:bodyPr wrap="none" lIns="0" tIns="0" rIns="0" bIns="0" rtlCol="0" anchor="t"/>
          <a:lstStyle/>
          <a:p>
            <a:pPr algn="l" indent="0" marL="0">
              <a:lnSpc>
                <a:spcPts val="2250"/>
              </a:lnSpc>
              <a:buNone/>
            </a:pPr>
            <a:r>
              <a:rPr lang="en-US" sz="1800" dirty="0">
                <a:solidFill>
                  <a:srgbClr val="CFCBBF"/>
                </a:solidFill>
                <a:latin typeface="Prata" pitchFamily="34" charset="0"/>
                <a:ea typeface="Prata" pitchFamily="34" charset="-122"/>
                <a:cs typeface="Prata" pitchFamily="34" charset="-120"/>
              </a:rPr>
              <a:t>Intelligence Artificielle</a:t>
            </a:r>
            <a:endParaRPr lang="en-US" sz="1800" dirty="0"/>
          </a:p>
        </p:txBody>
      </p:sp>
      <p:sp>
        <p:nvSpPr>
          <p:cNvPr id="15" name="Text 10"/>
          <p:cNvSpPr/>
          <p:nvPr/>
        </p:nvSpPr>
        <p:spPr>
          <a:xfrm>
            <a:off x="7279005" y="5887164"/>
            <a:ext cx="6699528" cy="297894"/>
          </a:xfrm>
          <a:prstGeom prst="rect">
            <a:avLst/>
          </a:prstGeom>
          <a:noFill/>
          <a:ln/>
        </p:spPr>
        <p:txBody>
          <a:bodyPr wrap="none" lIns="0" tIns="0" rIns="0" bIns="0" rtlCol="0" anchor="t"/>
          <a:lstStyle/>
          <a:p>
            <a:pPr algn="l" indent="0" marL="0">
              <a:lnSpc>
                <a:spcPts val="2300"/>
              </a:lnSpc>
              <a:buNone/>
            </a:pPr>
            <a:r>
              <a:rPr lang="en-US" sz="1450" dirty="0">
                <a:solidFill>
                  <a:srgbClr val="CFCBBF"/>
                </a:solidFill>
                <a:latin typeface="Raleway" pitchFamily="34" charset="0"/>
                <a:ea typeface="Raleway" pitchFamily="34" charset="-122"/>
                <a:cs typeface="Raleway" pitchFamily="34" charset="-120"/>
              </a:rPr>
              <a:t>Optimisation de la communication</a:t>
            </a:r>
            <a:endParaRPr lang="en-US" sz="1450" dirty="0"/>
          </a:p>
        </p:txBody>
      </p:sp>
      <p:sp>
        <p:nvSpPr>
          <p:cNvPr id="16" name="Shape 11"/>
          <p:cNvSpPr/>
          <p:nvPr/>
        </p:nvSpPr>
        <p:spPr>
          <a:xfrm>
            <a:off x="6534329" y="6964918"/>
            <a:ext cx="558760" cy="22860"/>
          </a:xfrm>
          <a:prstGeom prst="roundRect">
            <a:avLst>
              <a:gd name="adj" fmla="val 122216"/>
            </a:avLst>
          </a:prstGeom>
          <a:solidFill>
            <a:srgbClr val="535455"/>
          </a:solidFill>
          <a:ln/>
        </p:spPr>
      </p:sp>
      <p:sp>
        <p:nvSpPr>
          <p:cNvPr id="17" name="Shape 12"/>
          <p:cNvSpPr/>
          <p:nvPr/>
        </p:nvSpPr>
        <p:spPr>
          <a:xfrm>
            <a:off x="6138208" y="6766917"/>
            <a:ext cx="418981" cy="418981"/>
          </a:xfrm>
          <a:prstGeom prst="roundRect">
            <a:avLst>
              <a:gd name="adj" fmla="val 6668"/>
            </a:avLst>
          </a:prstGeom>
          <a:solidFill>
            <a:srgbClr val="3A3B3C"/>
          </a:solidFill>
          <a:ln/>
        </p:spPr>
      </p:sp>
      <p:pic>
        <p:nvPicPr>
          <p:cNvPr id="18" name="Image 3" descr="preencoded.png">    </p:cNvPr>
          <p:cNvPicPr>
            <a:picLocks noChangeAspect="1"/>
          </p:cNvPicPr>
          <p:nvPr/>
        </p:nvPicPr>
        <p:blipFill>
          <a:blip r:embed="rId4"/>
          <a:stretch>
            <a:fillRect/>
          </a:stretch>
        </p:blipFill>
        <p:spPr>
          <a:xfrm>
            <a:off x="6207978" y="6801743"/>
            <a:ext cx="279321" cy="349210"/>
          </a:xfrm>
          <a:prstGeom prst="rect">
            <a:avLst/>
          </a:prstGeom>
        </p:spPr>
      </p:pic>
      <p:sp>
        <p:nvSpPr>
          <p:cNvPr id="19" name="Text 13"/>
          <p:cNvSpPr/>
          <p:nvPr/>
        </p:nvSpPr>
        <p:spPr>
          <a:xfrm>
            <a:off x="7279005" y="6743700"/>
            <a:ext cx="2328148" cy="290870"/>
          </a:xfrm>
          <a:prstGeom prst="rect">
            <a:avLst/>
          </a:prstGeom>
          <a:noFill/>
          <a:ln/>
        </p:spPr>
        <p:txBody>
          <a:bodyPr wrap="none" lIns="0" tIns="0" rIns="0" bIns="0" rtlCol="0" anchor="t"/>
          <a:lstStyle/>
          <a:p>
            <a:pPr algn="l" indent="0" marL="0">
              <a:lnSpc>
                <a:spcPts val="2250"/>
              </a:lnSpc>
              <a:buNone/>
            </a:pPr>
            <a:r>
              <a:rPr lang="en-US" sz="1800" dirty="0">
                <a:solidFill>
                  <a:srgbClr val="CFCBBF"/>
                </a:solidFill>
                <a:latin typeface="Prata" pitchFamily="34" charset="0"/>
                <a:ea typeface="Prata" pitchFamily="34" charset="-122"/>
                <a:cs typeface="Prata" pitchFamily="34" charset="-120"/>
              </a:rPr>
              <a:t>Convergence 5G</a:t>
            </a:r>
            <a:endParaRPr lang="en-US" sz="1800" dirty="0"/>
          </a:p>
        </p:txBody>
      </p:sp>
      <p:sp>
        <p:nvSpPr>
          <p:cNvPr id="20" name="Text 14"/>
          <p:cNvSpPr/>
          <p:nvPr/>
        </p:nvSpPr>
        <p:spPr>
          <a:xfrm>
            <a:off x="7279005" y="7146250"/>
            <a:ext cx="6699528" cy="297894"/>
          </a:xfrm>
          <a:prstGeom prst="rect">
            <a:avLst/>
          </a:prstGeom>
          <a:noFill/>
          <a:ln/>
        </p:spPr>
        <p:txBody>
          <a:bodyPr wrap="none" lIns="0" tIns="0" rIns="0" bIns="0" rtlCol="0" anchor="t"/>
          <a:lstStyle/>
          <a:p>
            <a:pPr algn="l" indent="0" marL="0">
              <a:lnSpc>
                <a:spcPts val="2300"/>
              </a:lnSpc>
              <a:buNone/>
            </a:pPr>
            <a:r>
              <a:rPr lang="en-US" sz="1450" dirty="0">
                <a:solidFill>
                  <a:srgbClr val="CFCBBF"/>
                </a:solidFill>
                <a:latin typeface="Raleway" pitchFamily="34" charset="0"/>
                <a:ea typeface="Raleway" pitchFamily="34" charset="-122"/>
                <a:cs typeface="Raleway" pitchFamily="34" charset="-120"/>
              </a:rPr>
              <a:t>Connectivité accrue</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9346" y="795099"/>
            <a:ext cx="7718108" cy="1273016"/>
          </a:xfrm>
          <a:prstGeom prst="rect">
            <a:avLst/>
          </a:prstGeom>
          <a:noFill/>
          <a:ln/>
        </p:spPr>
        <p:txBody>
          <a:bodyPr wrap="square" lIns="0" tIns="0" rIns="0" bIns="0" rtlCol="0" anchor="t"/>
          <a:lstStyle/>
          <a:p>
            <a:pPr algn="l" indent="0" marL="0">
              <a:lnSpc>
                <a:spcPts val="5000"/>
              </a:lnSpc>
              <a:buNone/>
            </a:pPr>
            <a:r>
              <a:rPr lang="en-US" sz="4000" dirty="0">
                <a:solidFill>
                  <a:srgbClr val="F2E782"/>
                </a:solidFill>
                <a:latin typeface="Prata" pitchFamily="34" charset="0"/>
                <a:ea typeface="Prata" pitchFamily="34" charset="-122"/>
                <a:cs typeface="Prata" pitchFamily="34" charset="-120"/>
              </a:rPr>
              <a:t>Conclusion : D2D, un Avenir Prometteur pour l'Aérospatiale</a:t>
            </a:r>
            <a:endParaRPr lang="en-US" sz="4000" dirty="0"/>
          </a:p>
        </p:txBody>
      </p:sp>
      <p:sp>
        <p:nvSpPr>
          <p:cNvPr id="4" name="Text 1"/>
          <p:cNvSpPr/>
          <p:nvPr/>
        </p:nvSpPr>
        <p:spPr>
          <a:xfrm>
            <a:off x="6199346" y="2373630"/>
            <a:ext cx="7718108" cy="1955244"/>
          </a:xfrm>
          <a:prstGeom prst="rect">
            <a:avLst/>
          </a:prstGeom>
          <a:noFill/>
          <a:ln/>
        </p:spPr>
        <p:txBody>
          <a:bodyPr wrap="square" lIns="0" tIns="0" rIns="0" bIns="0" rtlCol="0" anchor="t"/>
          <a:lstStyle/>
          <a:p>
            <a:pPr algn="l" indent="0" marL="0">
              <a:lnSpc>
                <a:spcPts val="2550"/>
              </a:lnSpc>
              <a:buNone/>
            </a:pPr>
            <a:r>
              <a:rPr lang="en-US" sz="1600" dirty="0">
                <a:solidFill>
                  <a:srgbClr val="CFCBBF"/>
                </a:solidFill>
                <a:latin typeface="Raleway" pitchFamily="34" charset="0"/>
                <a:ea typeface="Raleway" pitchFamily="34" charset="-122"/>
                <a:cs typeface="Raleway" pitchFamily="34" charset="-120"/>
              </a:rPr>
              <a:t>La technologie D2D offre des avantages significatifs pour l'aérospatiale, mais surmonter les défis est essentiel pour une adoption réussie. Les perspectives d'avenir sont prometteuses, avec de nombreuses applications potentielles. La collaboration et l'innovation sont essentielles pour exploiter pleinement le potentiel de D2D. L'avenir de l'aérospatiale est intimement lié à l'évolution et à l'intégration de cette technologie révolutionnaire.</a:t>
            </a:r>
            <a:endParaRPr lang="en-US" sz="1600" dirty="0"/>
          </a:p>
        </p:txBody>
      </p:sp>
      <p:sp>
        <p:nvSpPr>
          <p:cNvPr id="5" name="Shape 2"/>
          <p:cNvSpPr/>
          <p:nvPr/>
        </p:nvSpPr>
        <p:spPr>
          <a:xfrm>
            <a:off x="6199346" y="4557951"/>
            <a:ext cx="3757255" cy="1499354"/>
          </a:xfrm>
          <a:prstGeom prst="roundRect">
            <a:avLst>
              <a:gd name="adj" fmla="val 2038"/>
            </a:avLst>
          </a:prstGeom>
          <a:solidFill>
            <a:srgbClr val="3A3B3C"/>
          </a:solidFill>
          <a:ln/>
        </p:spPr>
      </p:sp>
      <p:sp>
        <p:nvSpPr>
          <p:cNvPr id="6" name="Text 3"/>
          <p:cNvSpPr/>
          <p:nvPr/>
        </p:nvSpPr>
        <p:spPr>
          <a:xfrm>
            <a:off x="6402943" y="4761548"/>
            <a:ext cx="2546152" cy="318254"/>
          </a:xfrm>
          <a:prstGeom prst="rect">
            <a:avLst/>
          </a:prstGeom>
          <a:noFill/>
          <a:ln/>
        </p:spPr>
        <p:txBody>
          <a:bodyPr wrap="none" lIns="0" tIns="0" rIns="0" bIns="0" rtlCol="0" anchor="t"/>
          <a:lstStyle/>
          <a:p>
            <a:pPr algn="l" indent="0" marL="0">
              <a:lnSpc>
                <a:spcPts val="2500"/>
              </a:lnSpc>
              <a:buNone/>
            </a:pPr>
            <a:r>
              <a:rPr lang="en-US" sz="2000" dirty="0">
                <a:solidFill>
                  <a:srgbClr val="CFCBBF"/>
                </a:solidFill>
                <a:latin typeface="Prata" pitchFamily="34" charset="0"/>
                <a:ea typeface="Prata" pitchFamily="34" charset="-122"/>
                <a:cs typeface="Prata" pitchFamily="34" charset="-120"/>
              </a:rPr>
              <a:t>Avantages</a:t>
            </a:r>
            <a:endParaRPr lang="en-US" sz="2000" dirty="0"/>
          </a:p>
        </p:txBody>
      </p:sp>
      <p:sp>
        <p:nvSpPr>
          <p:cNvPr id="7" name="Text 4"/>
          <p:cNvSpPr/>
          <p:nvPr/>
        </p:nvSpPr>
        <p:spPr>
          <a:xfrm>
            <a:off x="6402943" y="5201960"/>
            <a:ext cx="3350062" cy="325874"/>
          </a:xfrm>
          <a:prstGeom prst="rect">
            <a:avLst/>
          </a:prstGeom>
          <a:noFill/>
          <a:ln/>
        </p:spPr>
        <p:txBody>
          <a:bodyPr wrap="none" lIns="0" tIns="0" rIns="0" bIns="0" rtlCol="0" anchor="t"/>
          <a:lstStyle/>
          <a:p>
            <a:pPr algn="l" indent="0" marL="0">
              <a:lnSpc>
                <a:spcPts val="2550"/>
              </a:lnSpc>
              <a:buNone/>
            </a:pPr>
            <a:r>
              <a:rPr lang="en-US" sz="1600" dirty="0">
                <a:solidFill>
                  <a:srgbClr val="CFCBBF"/>
                </a:solidFill>
                <a:latin typeface="Raleway" pitchFamily="34" charset="0"/>
                <a:ea typeface="Raleway" pitchFamily="34" charset="-122"/>
                <a:cs typeface="Raleway" pitchFamily="34" charset="-120"/>
              </a:rPr>
              <a:t>Significatifs pour l'aérospatiale</a:t>
            </a:r>
            <a:endParaRPr lang="en-US" sz="1600" dirty="0"/>
          </a:p>
        </p:txBody>
      </p:sp>
      <p:sp>
        <p:nvSpPr>
          <p:cNvPr id="8" name="Shape 5"/>
          <p:cNvSpPr/>
          <p:nvPr/>
        </p:nvSpPr>
        <p:spPr>
          <a:xfrm>
            <a:off x="10160198" y="4557951"/>
            <a:ext cx="3757255" cy="1499354"/>
          </a:xfrm>
          <a:prstGeom prst="roundRect">
            <a:avLst>
              <a:gd name="adj" fmla="val 2038"/>
            </a:avLst>
          </a:prstGeom>
          <a:solidFill>
            <a:srgbClr val="3A3B3C"/>
          </a:solidFill>
          <a:ln/>
        </p:spPr>
      </p:sp>
      <p:sp>
        <p:nvSpPr>
          <p:cNvPr id="9" name="Text 6"/>
          <p:cNvSpPr/>
          <p:nvPr/>
        </p:nvSpPr>
        <p:spPr>
          <a:xfrm>
            <a:off x="10363795" y="4761548"/>
            <a:ext cx="2546152" cy="318254"/>
          </a:xfrm>
          <a:prstGeom prst="rect">
            <a:avLst/>
          </a:prstGeom>
          <a:noFill/>
          <a:ln/>
        </p:spPr>
        <p:txBody>
          <a:bodyPr wrap="none" lIns="0" tIns="0" rIns="0" bIns="0" rtlCol="0" anchor="t"/>
          <a:lstStyle/>
          <a:p>
            <a:pPr algn="l" indent="0" marL="0">
              <a:lnSpc>
                <a:spcPts val="2500"/>
              </a:lnSpc>
              <a:buNone/>
            </a:pPr>
            <a:r>
              <a:rPr lang="en-US" sz="2000" dirty="0">
                <a:solidFill>
                  <a:srgbClr val="CFCBBF"/>
                </a:solidFill>
                <a:latin typeface="Prata" pitchFamily="34" charset="0"/>
                <a:ea typeface="Prata" pitchFamily="34" charset="-122"/>
                <a:cs typeface="Prata" pitchFamily="34" charset="-120"/>
              </a:rPr>
              <a:t>Défis</a:t>
            </a:r>
            <a:endParaRPr lang="en-US" sz="2000" dirty="0"/>
          </a:p>
        </p:txBody>
      </p:sp>
      <p:sp>
        <p:nvSpPr>
          <p:cNvPr id="10" name="Text 7"/>
          <p:cNvSpPr/>
          <p:nvPr/>
        </p:nvSpPr>
        <p:spPr>
          <a:xfrm>
            <a:off x="10363795" y="5201960"/>
            <a:ext cx="3350062" cy="651748"/>
          </a:xfrm>
          <a:prstGeom prst="rect">
            <a:avLst/>
          </a:prstGeom>
          <a:noFill/>
          <a:ln/>
        </p:spPr>
        <p:txBody>
          <a:bodyPr wrap="square" lIns="0" tIns="0" rIns="0" bIns="0" rtlCol="0" anchor="t"/>
          <a:lstStyle/>
          <a:p>
            <a:pPr algn="l" indent="0" marL="0">
              <a:lnSpc>
                <a:spcPts val="2550"/>
              </a:lnSpc>
              <a:buNone/>
            </a:pPr>
            <a:r>
              <a:rPr lang="en-US" sz="1600" dirty="0">
                <a:solidFill>
                  <a:srgbClr val="CFCBBF"/>
                </a:solidFill>
                <a:latin typeface="Raleway" pitchFamily="34" charset="0"/>
                <a:ea typeface="Raleway" pitchFamily="34" charset="-122"/>
                <a:cs typeface="Raleway" pitchFamily="34" charset="-120"/>
              </a:rPr>
              <a:t>Essentiels à surmonter pour l'adoption</a:t>
            </a:r>
            <a:endParaRPr lang="en-US" sz="1600" dirty="0"/>
          </a:p>
        </p:txBody>
      </p:sp>
      <p:sp>
        <p:nvSpPr>
          <p:cNvPr id="11" name="Shape 8"/>
          <p:cNvSpPr/>
          <p:nvPr/>
        </p:nvSpPr>
        <p:spPr>
          <a:xfrm>
            <a:off x="6199346" y="6260902"/>
            <a:ext cx="7718108" cy="1173480"/>
          </a:xfrm>
          <a:prstGeom prst="roundRect">
            <a:avLst>
              <a:gd name="adj" fmla="val 2604"/>
            </a:avLst>
          </a:prstGeom>
          <a:solidFill>
            <a:srgbClr val="3A3B3C"/>
          </a:solidFill>
          <a:ln/>
        </p:spPr>
      </p:sp>
      <p:sp>
        <p:nvSpPr>
          <p:cNvPr id="12" name="Text 9"/>
          <p:cNvSpPr/>
          <p:nvPr/>
        </p:nvSpPr>
        <p:spPr>
          <a:xfrm>
            <a:off x="6402943" y="6464498"/>
            <a:ext cx="2546152" cy="318254"/>
          </a:xfrm>
          <a:prstGeom prst="rect">
            <a:avLst/>
          </a:prstGeom>
          <a:noFill/>
          <a:ln/>
        </p:spPr>
        <p:txBody>
          <a:bodyPr wrap="none" lIns="0" tIns="0" rIns="0" bIns="0" rtlCol="0" anchor="t"/>
          <a:lstStyle/>
          <a:p>
            <a:pPr algn="l" indent="0" marL="0">
              <a:lnSpc>
                <a:spcPts val="2500"/>
              </a:lnSpc>
              <a:buNone/>
            </a:pPr>
            <a:r>
              <a:rPr lang="en-US" sz="2000" dirty="0">
                <a:solidFill>
                  <a:srgbClr val="CFCBBF"/>
                </a:solidFill>
                <a:latin typeface="Prata" pitchFamily="34" charset="0"/>
                <a:ea typeface="Prata" pitchFamily="34" charset="-122"/>
                <a:cs typeface="Prata" pitchFamily="34" charset="-120"/>
              </a:rPr>
              <a:t>Perspectives</a:t>
            </a:r>
            <a:endParaRPr lang="en-US" sz="2000" dirty="0"/>
          </a:p>
        </p:txBody>
      </p:sp>
      <p:sp>
        <p:nvSpPr>
          <p:cNvPr id="13" name="Text 10"/>
          <p:cNvSpPr/>
          <p:nvPr/>
        </p:nvSpPr>
        <p:spPr>
          <a:xfrm>
            <a:off x="6402943" y="6904911"/>
            <a:ext cx="7310914" cy="325874"/>
          </a:xfrm>
          <a:prstGeom prst="rect">
            <a:avLst/>
          </a:prstGeom>
          <a:noFill/>
          <a:ln/>
        </p:spPr>
        <p:txBody>
          <a:bodyPr wrap="none" lIns="0" tIns="0" rIns="0" bIns="0" rtlCol="0" anchor="t"/>
          <a:lstStyle/>
          <a:p>
            <a:pPr algn="l" indent="0" marL="0">
              <a:lnSpc>
                <a:spcPts val="2550"/>
              </a:lnSpc>
              <a:buNone/>
            </a:pPr>
            <a:r>
              <a:rPr lang="en-US" sz="1600" dirty="0">
                <a:solidFill>
                  <a:srgbClr val="CFCBBF"/>
                </a:solidFill>
                <a:latin typeface="Raleway" pitchFamily="34" charset="0"/>
                <a:ea typeface="Raleway" pitchFamily="34" charset="-122"/>
                <a:cs typeface="Raleway" pitchFamily="34" charset="-120"/>
              </a:rPr>
              <a:t>Nombreuses applications potentielles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2025-03-24T14:19:09Z</dcterms:created>
  <dcterms:modified xsi:type="dcterms:W3CDTF">2025-03-24T14:19:09Z</dcterms:modified>
</cp:coreProperties>
</file>