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Prata"/>
      <p:regular r:id="rId17"/>
    </p:embeddedFont>
    <p:embeddedFont>
      <p:font typeface="Prata"/>
      <p:regular r:id="rId18"/>
    </p:embeddedFont>
    <p:embeddedFont>
      <p:font typeface="Raleway"/>
      <p:regular r:id="rId19"/>
    </p:embeddedFont>
    <p:embeddedFont>
      <p:font typeface="Raleway"/>
      <p:regular r:id="rId20"/>
    </p:embeddedFont>
    <p:embeddedFont>
      <p:font typeface="Raleway"/>
      <p:regular r:id="rId21"/>
    </p:embeddedFont>
    <p:embeddedFont>
      <p:font typeface="Raleway"/>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0-1.png"/><Relationship Id="rId2" Type="http://schemas.openxmlformats.org/officeDocument/2006/relationships/image" Target="../media/image-1010-2.pn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1-1.png"/><Relationship Id="rId2" Type="http://schemas.openxmlformats.org/officeDocument/2006/relationships/image" Target="../media/image-1011-2.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slideLayout" Target="../slideLayouts/slideLayout6.xml"/><Relationship Id="rId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slideLayout" Target="../slideLayouts/slideLayout7.xml"/><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slideLayout" Target="../slideLayouts/slideLayout9.xml"/><Relationship Id="rId6"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slideLayout" Target="../slideLayouts/slideLayout10.xml"/><Relationship Id="rId6"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2735580"/>
            <a:ext cx="6646783" cy="620078"/>
          </a:xfrm>
          <a:prstGeom prst="rect">
            <a:avLst/>
          </a:prstGeom>
          <a:noFill/>
          <a:ln/>
        </p:spPr>
        <p:txBody>
          <a:bodyPr wrap="none" lIns="0" tIns="0" rIns="0" bIns="0" rtlCol="0" anchor="t"/>
          <a:lstStyle/>
          <a:p>
            <a:pPr algn="l" indent="0" marL="0">
              <a:lnSpc>
                <a:spcPts val="4850"/>
              </a:lnSpc>
              <a:buNone/>
            </a:pPr>
            <a:r>
              <a:rPr lang="en-US" sz="3900" dirty="0">
                <a:solidFill>
                  <a:srgbClr val="F2E782"/>
                </a:solidFill>
                <a:latin typeface="Prata" pitchFamily="34" charset="0"/>
                <a:ea typeface="Prata" pitchFamily="34" charset="-122"/>
                <a:cs typeface="Prata" pitchFamily="34" charset="-120"/>
              </a:rPr>
              <a:t>Rapport de Stage - BTS SIO</a:t>
            </a:r>
            <a:endParaRPr lang="en-US" sz="3900" dirty="0"/>
          </a:p>
        </p:txBody>
      </p:sp>
      <p:sp>
        <p:nvSpPr>
          <p:cNvPr id="4" name="Text 1"/>
          <p:cNvSpPr/>
          <p:nvPr/>
        </p:nvSpPr>
        <p:spPr>
          <a:xfrm>
            <a:off x="6280190" y="3653314"/>
            <a:ext cx="7556421" cy="1270159"/>
          </a:xfrm>
          <a:prstGeom prst="rect">
            <a:avLst/>
          </a:prstGeom>
          <a:noFill/>
          <a:ln/>
        </p:spPr>
        <p:txBody>
          <a:bodyPr wrap="square" lIns="0" tIns="0" rIns="0" bIns="0" rtlCol="0" anchor="t"/>
          <a:lstStyle/>
          <a:p>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Ce rapport de stage présente mon expérience au Lycée Technique Uruguay-France, effectuée du 19 mai au 20 juin 2025. Il détaillera les missions réalisées, les compétences développées et les enseignements tirés de cette immersion en tant que technicien informatique en environnement scolaire.</a:t>
            </a:r>
            <a:endParaRPr lang="en-US" sz="1550" dirty="0"/>
          </a:p>
        </p:txBody>
      </p:sp>
      <p:sp>
        <p:nvSpPr>
          <p:cNvPr id="5" name="Shape 2"/>
          <p:cNvSpPr/>
          <p:nvPr/>
        </p:nvSpPr>
        <p:spPr>
          <a:xfrm>
            <a:off x="6280190" y="5161598"/>
            <a:ext cx="317540" cy="317540"/>
          </a:xfrm>
          <a:prstGeom prst="roundRect">
            <a:avLst>
              <a:gd name="adj" fmla="val 28793492"/>
            </a:avLst>
          </a:prstGeom>
          <a:noFill/>
          <a:ln w="7620">
            <a:solidFill>
              <a:srgbClr val="38383C"/>
            </a:solidFill>
            <a:prstDash val="solid"/>
          </a:ln>
        </p:spPr>
      </p:sp>
      <p:pic>
        <p:nvPicPr>
          <p:cNvPr id="6" name="Image 1" descr="preencoded.png">    </p:cNvPr>
          <p:cNvPicPr>
            <a:picLocks noChangeAspect="1"/>
          </p:cNvPicPr>
          <p:nvPr/>
        </p:nvPicPr>
        <p:blipFill>
          <a:blip r:embed="rId2"/>
          <a:stretch>
            <a:fillRect/>
          </a:stretch>
        </p:blipFill>
        <p:spPr>
          <a:xfrm>
            <a:off x="6287810" y="5169218"/>
            <a:ext cx="302300" cy="302300"/>
          </a:xfrm>
          <a:prstGeom prst="rect">
            <a:avLst/>
          </a:prstGeom>
        </p:spPr>
      </p:pic>
      <p:sp>
        <p:nvSpPr>
          <p:cNvPr id="7" name="Text 3"/>
          <p:cNvSpPr/>
          <p:nvPr/>
        </p:nvSpPr>
        <p:spPr>
          <a:xfrm>
            <a:off x="6696908" y="5146715"/>
            <a:ext cx="4979789" cy="347305"/>
          </a:xfrm>
          <a:prstGeom prst="rect">
            <a:avLst/>
          </a:prstGeom>
          <a:noFill/>
          <a:ln/>
        </p:spPr>
        <p:txBody>
          <a:bodyPr wrap="none" lIns="0" tIns="0" rIns="0" bIns="0" rtlCol="0" anchor="t"/>
          <a:lstStyle/>
          <a:p>
            <a:pPr algn="l" indent="0" marL="0">
              <a:lnSpc>
                <a:spcPts val="2700"/>
              </a:lnSpc>
              <a:buNone/>
            </a:pPr>
            <a:r>
              <a:rPr lang="en-US" sz="1950" b="1" dirty="0">
                <a:solidFill>
                  <a:srgbClr val="CFCBBF"/>
                </a:solidFill>
                <a:latin typeface="Raleway Bold" pitchFamily="34" charset="0"/>
                <a:ea typeface="Raleway Bold" pitchFamily="34" charset="-122"/>
                <a:cs typeface="Raleway Bold" pitchFamily="34" charset="-120"/>
              </a:rPr>
              <a:t>par Glonel Bradley ONGONDY-DEGONDET</a:t>
            </a:r>
            <a:endParaRPr lang="en-US" sz="19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669369"/>
            <a:ext cx="10510718" cy="620078"/>
          </a:xfrm>
          <a:prstGeom prst="rect">
            <a:avLst/>
          </a:prstGeom>
          <a:noFill/>
          <a:ln/>
        </p:spPr>
        <p:txBody>
          <a:bodyPr wrap="none" lIns="0" tIns="0" rIns="0" bIns="0" rtlCol="0" anchor="t"/>
          <a:lstStyle/>
          <a:p>
            <a:pPr algn="l" indent="0" marL="0">
              <a:lnSpc>
                <a:spcPts val="4850"/>
              </a:lnSpc>
              <a:buNone/>
            </a:pPr>
            <a:r>
              <a:rPr lang="en-US" sz="3900" dirty="0">
                <a:solidFill>
                  <a:srgbClr val="F2E782"/>
                </a:solidFill>
                <a:latin typeface="Prata" pitchFamily="34" charset="0"/>
                <a:ea typeface="Prata" pitchFamily="34" charset="-122"/>
                <a:cs typeface="Prata" pitchFamily="34" charset="-120"/>
              </a:rPr>
              <a:t>9. Compétences Acquises au Cours du Stage</a:t>
            </a:r>
            <a:endParaRPr lang="en-US" sz="3900" dirty="0"/>
          </a:p>
        </p:txBody>
      </p:sp>
      <p:sp>
        <p:nvSpPr>
          <p:cNvPr id="3" name="Shape 1"/>
          <p:cNvSpPr/>
          <p:nvPr/>
        </p:nvSpPr>
        <p:spPr>
          <a:xfrm>
            <a:off x="793790" y="1983938"/>
            <a:ext cx="6446996" cy="198358"/>
          </a:xfrm>
          <a:prstGeom prst="roundRect">
            <a:avLst>
              <a:gd name="adj" fmla="val 15009"/>
            </a:avLst>
          </a:prstGeom>
          <a:solidFill>
            <a:srgbClr val="3A3B3C"/>
          </a:solidFill>
          <a:ln/>
        </p:spPr>
      </p:sp>
      <p:sp>
        <p:nvSpPr>
          <p:cNvPr id="4" name="Text 2"/>
          <p:cNvSpPr/>
          <p:nvPr/>
        </p:nvSpPr>
        <p:spPr>
          <a:xfrm>
            <a:off x="992148" y="2380655"/>
            <a:ext cx="4505087" cy="310158"/>
          </a:xfrm>
          <a:prstGeom prst="rect">
            <a:avLst/>
          </a:prstGeom>
          <a:noFill/>
          <a:ln/>
        </p:spPr>
        <p:txBody>
          <a:bodyPr wrap="none" lIns="0" tIns="0" rIns="0" bIns="0" rtlCol="0" anchor="t"/>
          <a:lstStyle/>
          <a:p>
            <a:pPr algn="l" indent="0" marL="0">
              <a:lnSpc>
                <a:spcPts val="2400"/>
              </a:lnSpc>
              <a:buNone/>
            </a:pPr>
            <a:r>
              <a:rPr lang="en-US" sz="1950" dirty="0">
                <a:solidFill>
                  <a:srgbClr val="CFCBBF"/>
                </a:solidFill>
                <a:latin typeface="Prata" pitchFamily="34" charset="0"/>
                <a:ea typeface="Prata" pitchFamily="34" charset="-122"/>
                <a:cs typeface="Prata" pitchFamily="34" charset="-120"/>
              </a:rPr>
              <a:t>Installation de systèmes d'exploitation</a:t>
            </a:r>
            <a:endParaRPr lang="en-US" sz="1950" dirty="0"/>
          </a:p>
        </p:txBody>
      </p:sp>
      <p:sp>
        <p:nvSpPr>
          <p:cNvPr id="5" name="Text 3"/>
          <p:cNvSpPr/>
          <p:nvPr/>
        </p:nvSpPr>
        <p:spPr>
          <a:xfrm>
            <a:off x="992148" y="2809875"/>
            <a:ext cx="6050280" cy="952619"/>
          </a:xfrm>
          <a:prstGeom prst="rect">
            <a:avLst/>
          </a:prstGeom>
          <a:noFill/>
          <a:ln/>
        </p:spPr>
        <p:txBody>
          <a:bodyPr wrap="square" lIns="0" tIns="0" rIns="0" bIns="0" rtlCol="0" anchor="t"/>
          <a:lstStyle/>
          <a:p>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Maîtrise de l'installation de Windows 11 et Windows Server 2019, y compris sur des machines non compatibles, démontrant une adaptabilité technique.</a:t>
            </a:r>
            <a:endParaRPr lang="en-US" sz="1550" dirty="0"/>
          </a:p>
        </p:txBody>
      </p:sp>
      <p:sp>
        <p:nvSpPr>
          <p:cNvPr id="6" name="Shape 4"/>
          <p:cNvSpPr/>
          <p:nvPr/>
        </p:nvSpPr>
        <p:spPr>
          <a:xfrm>
            <a:off x="7389614" y="1686282"/>
            <a:ext cx="6446996" cy="198358"/>
          </a:xfrm>
          <a:prstGeom prst="roundRect">
            <a:avLst>
              <a:gd name="adj" fmla="val 15009"/>
            </a:avLst>
          </a:prstGeom>
          <a:solidFill>
            <a:srgbClr val="3A3B3C"/>
          </a:solidFill>
          <a:ln/>
        </p:spPr>
      </p:sp>
      <p:sp>
        <p:nvSpPr>
          <p:cNvPr id="7" name="Text 5"/>
          <p:cNvSpPr/>
          <p:nvPr/>
        </p:nvSpPr>
        <p:spPr>
          <a:xfrm>
            <a:off x="7587972" y="2082998"/>
            <a:ext cx="2644497" cy="310158"/>
          </a:xfrm>
          <a:prstGeom prst="rect">
            <a:avLst/>
          </a:prstGeom>
          <a:noFill/>
          <a:ln/>
        </p:spPr>
        <p:txBody>
          <a:bodyPr wrap="none" lIns="0" tIns="0" rIns="0" bIns="0" rtlCol="0" anchor="t"/>
          <a:lstStyle/>
          <a:p>
            <a:pPr algn="l" indent="0" marL="0">
              <a:lnSpc>
                <a:spcPts val="2400"/>
              </a:lnSpc>
              <a:buNone/>
            </a:pPr>
            <a:r>
              <a:rPr lang="en-US" sz="1950" dirty="0">
                <a:solidFill>
                  <a:srgbClr val="CFCBBF"/>
                </a:solidFill>
                <a:latin typeface="Prata" pitchFamily="34" charset="0"/>
                <a:ea typeface="Prata" pitchFamily="34" charset="-122"/>
                <a:cs typeface="Prata" pitchFamily="34" charset="-120"/>
              </a:rPr>
              <a:t>Administration réseau</a:t>
            </a:r>
            <a:endParaRPr lang="en-US" sz="1950" dirty="0"/>
          </a:p>
        </p:txBody>
      </p:sp>
      <p:sp>
        <p:nvSpPr>
          <p:cNvPr id="8" name="Text 6"/>
          <p:cNvSpPr/>
          <p:nvPr/>
        </p:nvSpPr>
        <p:spPr>
          <a:xfrm>
            <a:off x="7587972" y="2512219"/>
            <a:ext cx="6050280" cy="952619"/>
          </a:xfrm>
          <a:prstGeom prst="rect">
            <a:avLst/>
          </a:prstGeom>
          <a:noFill/>
          <a:ln/>
        </p:spPr>
        <p:txBody>
          <a:bodyPr wrap="square" lIns="0" tIns="0" rIns="0" bIns="0" rtlCol="0" anchor="t"/>
          <a:lstStyle/>
          <a:p>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Gestion des comptes utilisateurs via KOXO Administrator, compréhension des rôles serveur (Active Directory, DNS) et dépannage réseau.</a:t>
            </a:r>
            <a:endParaRPr lang="en-US" sz="1550" dirty="0"/>
          </a:p>
        </p:txBody>
      </p:sp>
      <p:sp>
        <p:nvSpPr>
          <p:cNvPr id="9" name="Shape 7"/>
          <p:cNvSpPr/>
          <p:nvPr/>
        </p:nvSpPr>
        <p:spPr>
          <a:xfrm>
            <a:off x="793790" y="4407337"/>
            <a:ext cx="6446996" cy="198358"/>
          </a:xfrm>
          <a:prstGeom prst="roundRect">
            <a:avLst>
              <a:gd name="adj" fmla="val 15009"/>
            </a:avLst>
          </a:prstGeom>
          <a:solidFill>
            <a:srgbClr val="3A3B3C"/>
          </a:solidFill>
          <a:ln/>
        </p:spPr>
      </p:sp>
      <p:sp>
        <p:nvSpPr>
          <p:cNvPr id="10" name="Text 8"/>
          <p:cNvSpPr/>
          <p:nvPr/>
        </p:nvSpPr>
        <p:spPr>
          <a:xfrm>
            <a:off x="992148" y="4804053"/>
            <a:ext cx="4524732" cy="310158"/>
          </a:xfrm>
          <a:prstGeom prst="rect">
            <a:avLst/>
          </a:prstGeom>
          <a:noFill/>
          <a:ln/>
        </p:spPr>
        <p:txBody>
          <a:bodyPr wrap="none" lIns="0" tIns="0" rIns="0" bIns="0" rtlCol="0" anchor="t"/>
          <a:lstStyle/>
          <a:p>
            <a:pPr algn="l" indent="0" marL="0">
              <a:lnSpc>
                <a:spcPts val="2400"/>
              </a:lnSpc>
              <a:buNone/>
            </a:pPr>
            <a:r>
              <a:rPr lang="en-US" sz="1950" dirty="0">
                <a:solidFill>
                  <a:srgbClr val="CFCBBF"/>
                </a:solidFill>
                <a:latin typeface="Prata" pitchFamily="34" charset="0"/>
                <a:ea typeface="Prata" pitchFamily="34" charset="-122"/>
                <a:cs typeface="Prata" pitchFamily="34" charset="-120"/>
              </a:rPr>
              <a:t>Dépannage et maintenance matérielle</a:t>
            </a:r>
            <a:endParaRPr lang="en-US" sz="1950" dirty="0"/>
          </a:p>
        </p:txBody>
      </p:sp>
      <p:sp>
        <p:nvSpPr>
          <p:cNvPr id="11" name="Text 9"/>
          <p:cNvSpPr/>
          <p:nvPr/>
        </p:nvSpPr>
        <p:spPr>
          <a:xfrm>
            <a:off x="992148" y="5233273"/>
            <a:ext cx="6050280" cy="952619"/>
          </a:xfrm>
          <a:prstGeom prst="rect">
            <a:avLst/>
          </a:prstGeom>
          <a:noFill/>
          <a:ln/>
        </p:spPr>
        <p:txBody>
          <a:bodyPr wrap="square" lIns="0" tIns="0" rIns="0" bIns="0" rtlCol="0" anchor="t"/>
          <a:lstStyle/>
          <a:p>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Diagnostic et résolution de problèmes liés aux dalles interactives, imprimantes, postes clients, et infrastructure réseau, incluant le câblage Ethernet.</a:t>
            </a:r>
            <a:endParaRPr lang="en-US" sz="1550" dirty="0"/>
          </a:p>
        </p:txBody>
      </p:sp>
      <p:sp>
        <p:nvSpPr>
          <p:cNvPr id="12" name="Shape 10"/>
          <p:cNvSpPr/>
          <p:nvPr/>
        </p:nvSpPr>
        <p:spPr>
          <a:xfrm>
            <a:off x="7389614" y="4109680"/>
            <a:ext cx="6446996" cy="198358"/>
          </a:xfrm>
          <a:prstGeom prst="roundRect">
            <a:avLst>
              <a:gd name="adj" fmla="val 15009"/>
            </a:avLst>
          </a:prstGeom>
          <a:solidFill>
            <a:srgbClr val="3A3B3C"/>
          </a:solidFill>
          <a:ln/>
        </p:spPr>
      </p:sp>
      <p:sp>
        <p:nvSpPr>
          <p:cNvPr id="13" name="Text 11"/>
          <p:cNvSpPr/>
          <p:nvPr/>
        </p:nvSpPr>
        <p:spPr>
          <a:xfrm>
            <a:off x="7587972" y="4506397"/>
            <a:ext cx="4466868" cy="310158"/>
          </a:xfrm>
          <a:prstGeom prst="rect">
            <a:avLst/>
          </a:prstGeom>
          <a:noFill/>
          <a:ln/>
        </p:spPr>
        <p:txBody>
          <a:bodyPr wrap="none" lIns="0" tIns="0" rIns="0" bIns="0" rtlCol="0" anchor="t"/>
          <a:lstStyle/>
          <a:p>
            <a:pPr algn="l" indent="0" marL="0">
              <a:lnSpc>
                <a:spcPts val="2400"/>
              </a:lnSpc>
              <a:buNone/>
            </a:pPr>
            <a:r>
              <a:rPr lang="en-US" sz="1950" dirty="0">
                <a:solidFill>
                  <a:srgbClr val="CFCBBF"/>
                </a:solidFill>
                <a:latin typeface="Prata" pitchFamily="34" charset="0"/>
                <a:ea typeface="Prata" pitchFamily="34" charset="-122"/>
                <a:cs typeface="Prata" pitchFamily="34" charset="-120"/>
              </a:rPr>
              <a:t>Support utilisateur et communication</a:t>
            </a:r>
            <a:endParaRPr lang="en-US" sz="1950" dirty="0"/>
          </a:p>
        </p:txBody>
      </p:sp>
      <p:sp>
        <p:nvSpPr>
          <p:cNvPr id="14" name="Text 12"/>
          <p:cNvSpPr/>
          <p:nvPr/>
        </p:nvSpPr>
        <p:spPr>
          <a:xfrm>
            <a:off x="7587972" y="4935617"/>
            <a:ext cx="6050280" cy="952619"/>
          </a:xfrm>
          <a:prstGeom prst="rect">
            <a:avLst/>
          </a:prstGeom>
          <a:noFill/>
          <a:ln/>
        </p:spPr>
        <p:txBody>
          <a:bodyPr wrap="square" lIns="0" tIns="0" rIns="0" bIns="0" rtlCol="0" anchor="t"/>
          <a:lstStyle/>
          <a:p>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Interaction efficace avec les professeurs et le personnel, pour comprendre leurs besoins techniques et apporter des solutions claires et rapides.</a:t>
            </a:r>
            <a:endParaRPr lang="en-US" sz="1550" dirty="0"/>
          </a:p>
        </p:txBody>
      </p:sp>
      <p:sp>
        <p:nvSpPr>
          <p:cNvPr id="15" name="Text 13"/>
          <p:cNvSpPr/>
          <p:nvPr/>
        </p:nvSpPr>
        <p:spPr>
          <a:xfrm>
            <a:off x="793790" y="6607492"/>
            <a:ext cx="13042821" cy="952619"/>
          </a:xfrm>
          <a:prstGeom prst="rect">
            <a:avLst/>
          </a:prstGeom>
          <a:noFill/>
          <a:ln/>
        </p:spPr>
        <p:txBody>
          <a:bodyPr wrap="square" lIns="0" tIns="0" rIns="0" bIns="0" rtlCol="0" anchor="t"/>
          <a:lstStyle/>
          <a:p>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Ce stage a été extrêmement enrichissant, tant sur le plan humain que technique. Il a constitué une excellente introduction au monde professionnel et m'a offert une vision concrète des compétences requises pour un technicien SIO. Je tiens à exprimer ma gratitude à l'équipe du Lycée Uruguay-France pour leur accueil et leur précieux encadrement tout au long de cette période.</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942981"/>
            <a:ext cx="6935033" cy="620078"/>
          </a:xfrm>
          <a:prstGeom prst="rect">
            <a:avLst/>
          </a:prstGeom>
          <a:noFill/>
          <a:ln/>
        </p:spPr>
        <p:txBody>
          <a:bodyPr wrap="none" lIns="0" tIns="0" rIns="0" bIns="0" rtlCol="0" anchor="t"/>
          <a:lstStyle/>
          <a:p>
            <a:pPr algn="l" indent="0" marL="0">
              <a:lnSpc>
                <a:spcPts val="4850"/>
              </a:lnSpc>
              <a:buNone/>
            </a:pPr>
            <a:r>
              <a:rPr lang="en-US" sz="3900" dirty="0">
                <a:solidFill>
                  <a:srgbClr val="F2E782"/>
                </a:solidFill>
                <a:latin typeface="Prata" pitchFamily="34" charset="0"/>
                <a:ea typeface="Prata" pitchFamily="34" charset="-122"/>
                <a:cs typeface="Prata" pitchFamily="34" charset="-120"/>
              </a:rPr>
              <a:t>1. Présentation de l'entreprise</a:t>
            </a:r>
            <a:endParaRPr lang="en-US" sz="3900" dirty="0"/>
          </a:p>
        </p:txBody>
      </p:sp>
      <p:sp>
        <p:nvSpPr>
          <p:cNvPr id="3" name="Text 1"/>
          <p:cNvSpPr/>
          <p:nvPr/>
        </p:nvSpPr>
        <p:spPr>
          <a:xfrm>
            <a:off x="793790" y="3059073"/>
            <a:ext cx="4398645" cy="310158"/>
          </a:xfrm>
          <a:prstGeom prst="rect">
            <a:avLst/>
          </a:prstGeom>
          <a:noFill/>
          <a:ln/>
        </p:spPr>
        <p:txBody>
          <a:bodyPr wrap="none" lIns="0" tIns="0" rIns="0" bIns="0" rtlCol="0" anchor="t"/>
          <a:lstStyle/>
          <a:p>
            <a:pPr algn="l" indent="0" marL="0">
              <a:lnSpc>
                <a:spcPts val="2400"/>
              </a:lnSpc>
              <a:buNone/>
            </a:pPr>
            <a:r>
              <a:rPr lang="en-US" sz="1950" dirty="0">
                <a:solidFill>
                  <a:srgbClr val="F2E782"/>
                </a:solidFill>
                <a:latin typeface="Prata" pitchFamily="34" charset="0"/>
                <a:ea typeface="Prata" pitchFamily="34" charset="-122"/>
                <a:cs typeface="Prata" pitchFamily="34" charset="-120"/>
              </a:rPr>
              <a:t>Le Lycée Technique Uruguay-France</a:t>
            </a:r>
            <a:endParaRPr lang="en-US" sz="1950" dirty="0"/>
          </a:p>
        </p:txBody>
      </p:sp>
      <p:sp>
        <p:nvSpPr>
          <p:cNvPr id="4" name="Text 2"/>
          <p:cNvSpPr/>
          <p:nvPr/>
        </p:nvSpPr>
        <p:spPr>
          <a:xfrm>
            <a:off x="793790" y="3567589"/>
            <a:ext cx="6279356" cy="2540318"/>
          </a:xfrm>
          <a:prstGeom prst="rect">
            <a:avLst/>
          </a:prstGeom>
          <a:noFill/>
          <a:ln/>
        </p:spPr>
        <p:txBody>
          <a:bodyPr wrap="square" lIns="0" tIns="0" rIns="0" bIns="0" rtlCol="0" anchor="t"/>
          <a:lstStyle/>
          <a:p>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Le Lycée polyvalent Uruguay-France, situé à Avon (77210), est un établissement public d'enseignement secondaire et technologique. Il offre un large éventail de formations, notamment dans les filières informatiques, commerciales et industrielles. L'établissement dispose d'une infrastructure informatique robuste, incluant un réseau complet et plusieurs salles spécialisées dédiées à l'enseignement numérique et scientifique, essentielles pour la pédagogie moderne.</a:t>
            </a:r>
            <a:endParaRPr lang="en-US" sz="1550" dirty="0"/>
          </a:p>
        </p:txBody>
      </p:sp>
      <p:sp>
        <p:nvSpPr>
          <p:cNvPr id="5" name="Text 3"/>
          <p:cNvSpPr/>
          <p:nvPr/>
        </p:nvSpPr>
        <p:spPr>
          <a:xfrm>
            <a:off x="7564874" y="3059073"/>
            <a:ext cx="3792022" cy="310158"/>
          </a:xfrm>
          <a:prstGeom prst="rect">
            <a:avLst/>
          </a:prstGeom>
          <a:noFill/>
          <a:ln/>
        </p:spPr>
        <p:txBody>
          <a:bodyPr wrap="none" lIns="0" tIns="0" rIns="0" bIns="0" rtlCol="0" anchor="t"/>
          <a:lstStyle/>
          <a:p>
            <a:pPr algn="l" indent="0" marL="0">
              <a:lnSpc>
                <a:spcPts val="2400"/>
              </a:lnSpc>
              <a:buNone/>
            </a:pPr>
            <a:r>
              <a:rPr lang="en-US" sz="1950" dirty="0">
                <a:solidFill>
                  <a:srgbClr val="F2E782"/>
                </a:solidFill>
                <a:latin typeface="Prata" pitchFamily="34" charset="0"/>
                <a:ea typeface="Prata" pitchFamily="34" charset="-122"/>
                <a:cs typeface="Prata" pitchFamily="34" charset="-120"/>
              </a:rPr>
              <a:t>Environnement d'Apprentissage</a:t>
            </a:r>
            <a:endParaRPr lang="en-US" sz="1950" dirty="0"/>
          </a:p>
        </p:txBody>
      </p:sp>
      <p:sp>
        <p:nvSpPr>
          <p:cNvPr id="6" name="Text 4"/>
          <p:cNvSpPr/>
          <p:nvPr/>
        </p:nvSpPr>
        <p:spPr>
          <a:xfrm>
            <a:off x="7564874" y="3567589"/>
            <a:ext cx="6279356" cy="1905238"/>
          </a:xfrm>
          <a:prstGeom prst="rect">
            <a:avLst/>
          </a:prstGeom>
          <a:noFill/>
          <a:ln/>
        </p:spPr>
        <p:txBody>
          <a:bodyPr wrap="square" lIns="0" tIns="0" rIns="0" bIns="0" rtlCol="0" anchor="t"/>
          <a:lstStyle/>
          <a:p>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Cet environnement dynamique et techniquement avancé fournit un cadre idéal pour l'apprentissage et la mise en pratique des compétences en informatique. Les défis quotidiens liés à la gestion d'un parc informatique diversifié et l'assistance à une communauté éducative variée (professeurs, élèves, administration) ont permis une immersion complète dans les réalités du métier de technicien SIO.</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644015"/>
            <a:ext cx="4961811" cy="620078"/>
          </a:xfrm>
          <a:prstGeom prst="rect">
            <a:avLst/>
          </a:prstGeom>
          <a:noFill/>
          <a:ln/>
        </p:spPr>
        <p:txBody>
          <a:bodyPr wrap="none" lIns="0" tIns="0" rIns="0" bIns="0" rtlCol="0" anchor="t"/>
          <a:lstStyle/>
          <a:p>
            <a:pPr algn="l" indent="0" marL="0">
              <a:lnSpc>
                <a:spcPts val="4850"/>
              </a:lnSpc>
              <a:buNone/>
            </a:pPr>
            <a:r>
              <a:rPr lang="en-US" sz="3900" dirty="0">
                <a:solidFill>
                  <a:srgbClr val="F2E782"/>
                </a:solidFill>
                <a:latin typeface="Prata" pitchFamily="34" charset="0"/>
                <a:ea typeface="Prata" pitchFamily="34" charset="-122"/>
                <a:cs typeface="Prata" pitchFamily="34" charset="-120"/>
              </a:rPr>
              <a:t>2. Objectifs du stage</a:t>
            </a:r>
            <a:endParaRPr lang="en-US" sz="3900" dirty="0"/>
          </a:p>
        </p:txBody>
      </p:sp>
      <p:sp>
        <p:nvSpPr>
          <p:cNvPr id="3" name="Shape 1"/>
          <p:cNvSpPr/>
          <p:nvPr/>
        </p:nvSpPr>
        <p:spPr>
          <a:xfrm>
            <a:off x="793790" y="2660928"/>
            <a:ext cx="446484" cy="446484"/>
          </a:xfrm>
          <a:prstGeom prst="roundRect">
            <a:avLst>
              <a:gd name="adj" fmla="val 6668"/>
            </a:avLst>
          </a:prstGeom>
          <a:solidFill>
            <a:srgbClr val="3A3B3C"/>
          </a:solidFill>
          <a:ln/>
        </p:spPr>
      </p:sp>
      <p:sp>
        <p:nvSpPr>
          <p:cNvPr id="4" name="Text 2"/>
          <p:cNvSpPr/>
          <p:nvPr/>
        </p:nvSpPr>
        <p:spPr>
          <a:xfrm>
            <a:off x="868204" y="2698135"/>
            <a:ext cx="297656" cy="372070"/>
          </a:xfrm>
          <a:prstGeom prst="rect">
            <a:avLst/>
          </a:prstGeom>
          <a:noFill/>
          <a:ln/>
        </p:spPr>
        <p:txBody>
          <a:bodyPr wrap="none" lIns="0" tIns="0" rIns="0" bIns="0" rtlCol="0" anchor="t"/>
          <a:lstStyle/>
          <a:p>
            <a:pPr algn="ctr" indent="0" marL="0">
              <a:lnSpc>
                <a:spcPts val="2300"/>
              </a:lnSpc>
              <a:buNone/>
            </a:pPr>
            <a:r>
              <a:rPr lang="en-US" sz="2300" dirty="0">
                <a:solidFill>
                  <a:srgbClr val="CFCBBF"/>
                </a:solidFill>
                <a:latin typeface="Prata" pitchFamily="34" charset="0"/>
                <a:ea typeface="Prata" pitchFamily="34" charset="-122"/>
                <a:cs typeface="Prata" pitchFamily="34" charset="-120"/>
              </a:rPr>
              <a:t>1</a:t>
            </a:r>
            <a:endParaRPr lang="en-US" sz="2300" dirty="0"/>
          </a:p>
        </p:txBody>
      </p:sp>
      <p:sp>
        <p:nvSpPr>
          <p:cNvPr id="5" name="Text 3"/>
          <p:cNvSpPr/>
          <p:nvPr/>
        </p:nvSpPr>
        <p:spPr>
          <a:xfrm>
            <a:off x="1438632" y="2729151"/>
            <a:ext cx="5752505" cy="620316"/>
          </a:xfrm>
          <a:prstGeom prst="rect">
            <a:avLst/>
          </a:prstGeom>
          <a:noFill/>
          <a:ln/>
        </p:spPr>
        <p:txBody>
          <a:bodyPr wrap="square" lIns="0" tIns="0" rIns="0" bIns="0" rtlCol="0" anchor="t"/>
          <a:lstStyle/>
          <a:p>
            <a:pPr algn="l" indent="0" marL="0">
              <a:lnSpc>
                <a:spcPts val="2400"/>
              </a:lnSpc>
              <a:buNone/>
            </a:pPr>
            <a:r>
              <a:rPr lang="en-US" sz="1950" dirty="0">
                <a:solidFill>
                  <a:srgbClr val="CFCBBF"/>
                </a:solidFill>
                <a:latin typeface="Prata" pitchFamily="34" charset="0"/>
                <a:ea typeface="Prata" pitchFamily="34" charset="-122"/>
                <a:cs typeface="Prata" pitchFamily="34" charset="-120"/>
              </a:rPr>
              <a:t>Familiarisation avec le rôle de technicien informatique</a:t>
            </a:r>
            <a:endParaRPr lang="en-US" sz="1950" dirty="0"/>
          </a:p>
        </p:txBody>
      </p:sp>
      <p:sp>
        <p:nvSpPr>
          <p:cNvPr id="6" name="Text 4"/>
          <p:cNvSpPr/>
          <p:nvPr/>
        </p:nvSpPr>
        <p:spPr>
          <a:xfrm>
            <a:off x="1438632" y="3468529"/>
            <a:ext cx="5752505" cy="1270159"/>
          </a:xfrm>
          <a:prstGeom prst="rect">
            <a:avLst/>
          </a:prstGeom>
          <a:noFill/>
          <a:ln/>
        </p:spPr>
        <p:txBody>
          <a:bodyPr wrap="square" lIns="0" tIns="0" rIns="0" bIns="0" rtlCol="0" anchor="t"/>
          <a:lstStyle/>
          <a:p>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L'objectif principal était de comprendre et de maîtriser les missions quotidiennes d'un technicien informatique dans un environnement scolaire, caractérisé par des besoins spécifiques et variés.</a:t>
            </a:r>
            <a:endParaRPr lang="en-US" sz="1550" dirty="0"/>
          </a:p>
        </p:txBody>
      </p:sp>
      <p:sp>
        <p:nvSpPr>
          <p:cNvPr id="7" name="Shape 5"/>
          <p:cNvSpPr/>
          <p:nvPr/>
        </p:nvSpPr>
        <p:spPr>
          <a:xfrm>
            <a:off x="7439144" y="2660928"/>
            <a:ext cx="446484" cy="446484"/>
          </a:xfrm>
          <a:prstGeom prst="roundRect">
            <a:avLst>
              <a:gd name="adj" fmla="val 6668"/>
            </a:avLst>
          </a:prstGeom>
          <a:solidFill>
            <a:srgbClr val="3A3B3C"/>
          </a:solidFill>
          <a:ln/>
        </p:spPr>
      </p:sp>
      <p:sp>
        <p:nvSpPr>
          <p:cNvPr id="8" name="Text 6"/>
          <p:cNvSpPr/>
          <p:nvPr/>
        </p:nvSpPr>
        <p:spPr>
          <a:xfrm>
            <a:off x="7513558" y="2698135"/>
            <a:ext cx="297656" cy="372070"/>
          </a:xfrm>
          <a:prstGeom prst="rect">
            <a:avLst/>
          </a:prstGeom>
          <a:noFill/>
          <a:ln/>
        </p:spPr>
        <p:txBody>
          <a:bodyPr wrap="none" lIns="0" tIns="0" rIns="0" bIns="0" rtlCol="0" anchor="t"/>
          <a:lstStyle/>
          <a:p>
            <a:pPr algn="ctr" indent="0" marL="0">
              <a:lnSpc>
                <a:spcPts val="2300"/>
              </a:lnSpc>
              <a:buNone/>
            </a:pPr>
            <a:r>
              <a:rPr lang="en-US" sz="2300" dirty="0">
                <a:solidFill>
                  <a:srgbClr val="CFCBBF"/>
                </a:solidFill>
                <a:latin typeface="Prata" pitchFamily="34" charset="0"/>
                <a:ea typeface="Prata" pitchFamily="34" charset="-122"/>
                <a:cs typeface="Prata" pitchFamily="34" charset="-120"/>
              </a:rPr>
              <a:t>2</a:t>
            </a:r>
            <a:endParaRPr lang="en-US" sz="2300" dirty="0"/>
          </a:p>
        </p:txBody>
      </p:sp>
      <p:sp>
        <p:nvSpPr>
          <p:cNvPr id="9" name="Text 7"/>
          <p:cNvSpPr/>
          <p:nvPr/>
        </p:nvSpPr>
        <p:spPr>
          <a:xfrm>
            <a:off x="8083987" y="2729151"/>
            <a:ext cx="4543068" cy="310158"/>
          </a:xfrm>
          <a:prstGeom prst="rect">
            <a:avLst/>
          </a:prstGeom>
          <a:noFill/>
          <a:ln/>
        </p:spPr>
        <p:txBody>
          <a:bodyPr wrap="none" lIns="0" tIns="0" rIns="0" bIns="0" rtlCol="0" anchor="t"/>
          <a:lstStyle/>
          <a:p>
            <a:pPr algn="l" indent="0" marL="0">
              <a:lnSpc>
                <a:spcPts val="2400"/>
              </a:lnSpc>
              <a:buNone/>
            </a:pPr>
            <a:r>
              <a:rPr lang="en-US" sz="1950" dirty="0">
                <a:solidFill>
                  <a:srgbClr val="CFCBBF"/>
                </a:solidFill>
                <a:latin typeface="Prata" pitchFamily="34" charset="0"/>
                <a:ea typeface="Prata" pitchFamily="34" charset="-122"/>
                <a:cs typeface="Prata" pitchFamily="34" charset="-120"/>
              </a:rPr>
              <a:t>Installation et configuration matérielle</a:t>
            </a:r>
            <a:endParaRPr lang="en-US" sz="1950" dirty="0"/>
          </a:p>
        </p:txBody>
      </p:sp>
      <p:sp>
        <p:nvSpPr>
          <p:cNvPr id="10" name="Text 8"/>
          <p:cNvSpPr/>
          <p:nvPr/>
        </p:nvSpPr>
        <p:spPr>
          <a:xfrm>
            <a:off x="8083987" y="3158371"/>
            <a:ext cx="5752624" cy="1270159"/>
          </a:xfrm>
          <a:prstGeom prst="rect">
            <a:avLst/>
          </a:prstGeom>
          <a:noFill/>
          <a:ln/>
        </p:spPr>
        <p:txBody>
          <a:bodyPr wrap="square" lIns="0" tIns="0" rIns="0" bIns="0" rtlCol="0" anchor="t"/>
          <a:lstStyle/>
          <a:p>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Acquérir une expertise pratique dans l'installation et la configuration de divers équipements informatiques, incluant PC, imprimantes et serveurs, en respectant les standards de l'établissement.</a:t>
            </a:r>
            <a:endParaRPr lang="en-US" sz="1550" dirty="0"/>
          </a:p>
        </p:txBody>
      </p:sp>
      <p:sp>
        <p:nvSpPr>
          <p:cNvPr id="11" name="Shape 9"/>
          <p:cNvSpPr/>
          <p:nvPr/>
        </p:nvSpPr>
        <p:spPr>
          <a:xfrm>
            <a:off x="793790" y="5135523"/>
            <a:ext cx="446484" cy="446484"/>
          </a:xfrm>
          <a:prstGeom prst="roundRect">
            <a:avLst>
              <a:gd name="adj" fmla="val 6668"/>
            </a:avLst>
          </a:prstGeom>
          <a:solidFill>
            <a:srgbClr val="3A3B3C"/>
          </a:solidFill>
          <a:ln/>
        </p:spPr>
      </p:sp>
      <p:sp>
        <p:nvSpPr>
          <p:cNvPr id="12" name="Text 10"/>
          <p:cNvSpPr/>
          <p:nvPr/>
        </p:nvSpPr>
        <p:spPr>
          <a:xfrm>
            <a:off x="868204" y="5172730"/>
            <a:ext cx="297656" cy="372070"/>
          </a:xfrm>
          <a:prstGeom prst="rect">
            <a:avLst/>
          </a:prstGeom>
          <a:noFill/>
          <a:ln/>
        </p:spPr>
        <p:txBody>
          <a:bodyPr wrap="none" lIns="0" tIns="0" rIns="0" bIns="0" rtlCol="0" anchor="t"/>
          <a:lstStyle/>
          <a:p>
            <a:pPr algn="ctr" indent="0" marL="0">
              <a:lnSpc>
                <a:spcPts val="2300"/>
              </a:lnSpc>
              <a:buNone/>
            </a:pPr>
            <a:r>
              <a:rPr lang="en-US" sz="2300" dirty="0">
                <a:solidFill>
                  <a:srgbClr val="CFCBBF"/>
                </a:solidFill>
                <a:latin typeface="Prata" pitchFamily="34" charset="0"/>
                <a:ea typeface="Prata" pitchFamily="34" charset="-122"/>
                <a:cs typeface="Prata" pitchFamily="34" charset="-120"/>
              </a:rPr>
              <a:t>3</a:t>
            </a:r>
            <a:endParaRPr lang="en-US" sz="2300" dirty="0"/>
          </a:p>
        </p:txBody>
      </p:sp>
      <p:sp>
        <p:nvSpPr>
          <p:cNvPr id="13" name="Text 11"/>
          <p:cNvSpPr/>
          <p:nvPr/>
        </p:nvSpPr>
        <p:spPr>
          <a:xfrm>
            <a:off x="1438632" y="5203746"/>
            <a:ext cx="3943112" cy="310158"/>
          </a:xfrm>
          <a:prstGeom prst="rect">
            <a:avLst/>
          </a:prstGeom>
          <a:noFill/>
          <a:ln/>
        </p:spPr>
        <p:txBody>
          <a:bodyPr wrap="none" lIns="0" tIns="0" rIns="0" bIns="0" rtlCol="0" anchor="t"/>
          <a:lstStyle/>
          <a:p>
            <a:pPr algn="l" indent="0" marL="0">
              <a:lnSpc>
                <a:spcPts val="2400"/>
              </a:lnSpc>
              <a:buNone/>
            </a:pPr>
            <a:r>
              <a:rPr lang="en-US" sz="1950" dirty="0">
                <a:solidFill>
                  <a:srgbClr val="CFCBBF"/>
                </a:solidFill>
                <a:latin typeface="Prata" pitchFamily="34" charset="0"/>
                <a:ea typeface="Prata" pitchFamily="34" charset="-122"/>
                <a:cs typeface="Prata" pitchFamily="34" charset="-120"/>
              </a:rPr>
              <a:t>Administration système et réseau</a:t>
            </a:r>
            <a:endParaRPr lang="en-US" sz="1950" dirty="0"/>
          </a:p>
        </p:txBody>
      </p:sp>
      <p:sp>
        <p:nvSpPr>
          <p:cNvPr id="14" name="Text 12"/>
          <p:cNvSpPr/>
          <p:nvPr/>
        </p:nvSpPr>
        <p:spPr>
          <a:xfrm>
            <a:off x="1438632" y="5632966"/>
            <a:ext cx="5752505" cy="952619"/>
          </a:xfrm>
          <a:prstGeom prst="rect">
            <a:avLst/>
          </a:prstGeom>
          <a:noFill/>
          <a:ln/>
        </p:spPr>
        <p:txBody>
          <a:bodyPr wrap="square" lIns="0" tIns="0" rIns="0" bIns="0" rtlCol="0" anchor="t"/>
          <a:lstStyle/>
          <a:p>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Appliquer les principes d'administration sur des systèmes comme Windows Server et l'outil KOXO Administrator, en assurant la gestion des utilisateurs et des ressources réseau.</a:t>
            </a:r>
            <a:endParaRPr lang="en-US" sz="1550" dirty="0"/>
          </a:p>
        </p:txBody>
      </p:sp>
      <p:sp>
        <p:nvSpPr>
          <p:cNvPr id="15" name="Shape 13"/>
          <p:cNvSpPr/>
          <p:nvPr/>
        </p:nvSpPr>
        <p:spPr>
          <a:xfrm>
            <a:off x="7439144" y="5135523"/>
            <a:ext cx="446484" cy="446484"/>
          </a:xfrm>
          <a:prstGeom prst="roundRect">
            <a:avLst>
              <a:gd name="adj" fmla="val 6668"/>
            </a:avLst>
          </a:prstGeom>
          <a:solidFill>
            <a:srgbClr val="3A3B3C"/>
          </a:solidFill>
          <a:ln/>
        </p:spPr>
      </p:sp>
      <p:sp>
        <p:nvSpPr>
          <p:cNvPr id="16" name="Text 14"/>
          <p:cNvSpPr/>
          <p:nvPr/>
        </p:nvSpPr>
        <p:spPr>
          <a:xfrm>
            <a:off x="7513558" y="5172730"/>
            <a:ext cx="297656" cy="372070"/>
          </a:xfrm>
          <a:prstGeom prst="rect">
            <a:avLst/>
          </a:prstGeom>
          <a:noFill/>
          <a:ln/>
        </p:spPr>
        <p:txBody>
          <a:bodyPr wrap="none" lIns="0" tIns="0" rIns="0" bIns="0" rtlCol="0" anchor="t"/>
          <a:lstStyle/>
          <a:p>
            <a:pPr algn="ctr" indent="0" marL="0">
              <a:lnSpc>
                <a:spcPts val="2300"/>
              </a:lnSpc>
              <a:buNone/>
            </a:pPr>
            <a:r>
              <a:rPr lang="en-US" sz="2300" dirty="0">
                <a:solidFill>
                  <a:srgbClr val="CFCBBF"/>
                </a:solidFill>
                <a:latin typeface="Prata" pitchFamily="34" charset="0"/>
                <a:ea typeface="Prata" pitchFamily="34" charset="-122"/>
                <a:cs typeface="Prata" pitchFamily="34" charset="-120"/>
              </a:rPr>
              <a:t>4</a:t>
            </a:r>
            <a:endParaRPr lang="en-US" sz="2300" dirty="0"/>
          </a:p>
        </p:txBody>
      </p:sp>
      <p:sp>
        <p:nvSpPr>
          <p:cNvPr id="17" name="Text 15"/>
          <p:cNvSpPr/>
          <p:nvPr/>
        </p:nvSpPr>
        <p:spPr>
          <a:xfrm>
            <a:off x="8083987" y="5203746"/>
            <a:ext cx="5146238" cy="310158"/>
          </a:xfrm>
          <a:prstGeom prst="rect">
            <a:avLst/>
          </a:prstGeom>
          <a:noFill/>
          <a:ln/>
        </p:spPr>
        <p:txBody>
          <a:bodyPr wrap="none" lIns="0" tIns="0" rIns="0" bIns="0" rtlCol="0" anchor="t"/>
          <a:lstStyle/>
          <a:p>
            <a:pPr algn="l" indent="0" marL="0">
              <a:lnSpc>
                <a:spcPts val="2400"/>
              </a:lnSpc>
              <a:buNone/>
            </a:pPr>
            <a:r>
              <a:rPr lang="en-US" sz="1950" dirty="0">
                <a:solidFill>
                  <a:srgbClr val="CFCBBF"/>
                </a:solidFill>
                <a:latin typeface="Prata" pitchFamily="34" charset="0"/>
                <a:ea typeface="Prata" pitchFamily="34" charset="-122"/>
                <a:cs typeface="Prata" pitchFamily="34" charset="-120"/>
              </a:rPr>
              <a:t>Support utilisateur et résolution d'incidents</a:t>
            </a:r>
            <a:endParaRPr lang="en-US" sz="1950" dirty="0"/>
          </a:p>
        </p:txBody>
      </p:sp>
      <p:sp>
        <p:nvSpPr>
          <p:cNvPr id="18" name="Text 16"/>
          <p:cNvSpPr/>
          <p:nvPr/>
        </p:nvSpPr>
        <p:spPr>
          <a:xfrm>
            <a:off x="8083987" y="5632966"/>
            <a:ext cx="5752624" cy="952619"/>
          </a:xfrm>
          <a:prstGeom prst="rect">
            <a:avLst/>
          </a:prstGeom>
          <a:noFill/>
          <a:ln/>
        </p:spPr>
        <p:txBody>
          <a:bodyPr wrap="square" lIns="0" tIns="0" rIns="0" bIns="0" rtlCol="0" anchor="t"/>
          <a:lstStyle/>
          <a:p>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Développer des compétences en assistance technique et en dépannage, en apportant des solutions rapides et efficaces aux problèmes rencontrés par les utilisateurs.</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970597"/>
            <a:ext cx="7077908" cy="620078"/>
          </a:xfrm>
          <a:prstGeom prst="rect">
            <a:avLst/>
          </a:prstGeom>
          <a:noFill/>
          <a:ln/>
        </p:spPr>
        <p:txBody>
          <a:bodyPr wrap="none" lIns="0" tIns="0" rIns="0" bIns="0" rtlCol="0" anchor="t"/>
          <a:lstStyle/>
          <a:p>
            <a:pPr algn="l" indent="0" marL="0">
              <a:lnSpc>
                <a:spcPts val="4850"/>
              </a:lnSpc>
              <a:buNone/>
            </a:pPr>
            <a:r>
              <a:rPr lang="en-US" sz="3900" dirty="0">
                <a:solidFill>
                  <a:srgbClr val="F2E782"/>
                </a:solidFill>
                <a:latin typeface="Prata" pitchFamily="34" charset="0"/>
                <a:ea typeface="Prata" pitchFamily="34" charset="-122"/>
                <a:cs typeface="Prata" pitchFamily="34" charset="-120"/>
              </a:rPr>
              <a:t>3. Missions et Responsabilités</a:t>
            </a:r>
            <a:endParaRPr lang="en-US" sz="3900" dirty="0"/>
          </a:p>
        </p:txBody>
      </p:sp>
      <p:sp>
        <p:nvSpPr>
          <p:cNvPr id="3" name="Shape 1"/>
          <p:cNvSpPr/>
          <p:nvPr/>
        </p:nvSpPr>
        <p:spPr>
          <a:xfrm>
            <a:off x="793790" y="1987510"/>
            <a:ext cx="4215289" cy="5271492"/>
          </a:xfrm>
          <a:prstGeom prst="roundRect">
            <a:avLst>
              <a:gd name="adj" fmla="val 706"/>
            </a:avLst>
          </a:prstGeom>
          <a:solidFill>
            <a:srgbClr val="3A3B3C"/>
          </a:solidFill>
          <a:ln/>
        </p:spPr>
      </p:sp>
      <p:sp>
        <p:nvSpPr>
          <p:cNvPr id="4" name="Text 2"/>
          <p:cNvSpPr/>
          <p:nvPr/>
        </p:nvSpPr>
        <p:spPr>
          <a:xfrm>
            <a:off x="992148" y="2185868"/>
            <a:ext cx="3524012" cy="310158"/>
          </a:xfrm>
          <a:prstGeom prst="rect">
            <a:avLst/>
          </a:prstGeom>
          <a:noFill/>
          <a:ln/>
        </p:spPr>
        <p:txBody>
          <a:bodyPr wrap="none" lIns="0" tIns="0" rIns="0" bIns="0" rtlCol="0" anchor="t"/>
          <a:lstStyle/>
          <a:p>
            <a:pPr algn="l" indent="0" marL="0">
              <a:lnSpc>
                <a:spcPts val="2400"/>
              </a:lnSpc>
              <a:buNone/>
            </a:pPr>
            <a:r>
              <a:rPr lang="en-US" sz="1950" dirty="0">
                <a:solidFill>
                  <a:srgbClr val="CFCBBF"/>
                </a:solidFill>
                <a:latin typeface="Prata" pitchFamily="34" charset="0"/>
                <a:ea typeface="Prata" pitchFamily="34" charset="-122"/>
                <a:cs typeface="Prata" pitchFamily="34" charset="-120"/>
              </a:rPr>
              <a:t>Gestion de Parc Informatique</a:t>
            </a:r>
            <a:endParaRPr lang="en-US" sz="1950" dirty="0"/>
          </a:p>
        </p:txBody>
      </p:sp>
      <p:sp>
        <p:nvSpPr>
          <p:cNvPr id="5" name="Text 3"/>
          <p:cNvSpPr/>
          <p:nvPr/>
        </p:nvSpPr>
        <p:spPr>
          <a:xfrm>
            <a:off x="992148" y="2615089"/>
            <a:ext cx="3818573" cy="4445556"/>
          </a:xfrm>
          <a:prstGeom prst="rect">
            <a:avLst/>
          </a:prstGeom>
          <a:noFill/>
          <a:ln/>
        </p:spPr>
        <p:txBody>
          <a:bodyPr wrap="square" lIns="0" tIns="0" rIns="0" bIns="0" rtlCol="0" anchor="t"/>
          <a:lstStyle/>
          <a:p>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J'ai procédé à l'installation et la configuration de </a:t>
            </a:r>
            <a:pPr algn="l" indent="0" marL="0">
              <a:lnSpc>
                <a:spcPts val="2500"/>
              </a:lnSpc>
              <a:buNone/>
            </a:pPr>
            <a:r>
              <a:rPr lang="en-US" sz="1550" b="1" dirty="0">
                <a:solidFill>
                  <a:srgbClr val="CFCBBF"/>
                </a:solidFill>
                <a:latin typeface="Raleway" pitchFamily="34" charset="0"/>
                <a:ea typeface="Raleway" pitchFamily="34" charset="-122"/>
                <a:cs typeface="Raleway" pitchFamily="34" charset="-120"/>
              </a:rPr>
              <a:t>10 postes informatiques</a:t>
            </a:r>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 (7 pour les professeurs, 3 pour les élèves), incluant la gestion de leur configuration réseau. J'ai également </a:t>
            </a:r>
            <a:pPr algn="l" indent="0" marL="0">
              <a:lnSpc>
                <a:spcPts val="2500"/>
              </a:lnSpc>
              <a:buNone/>
            </a:pPr>
            <a:r>
              <a:rPr lang="en-US" sz="1550" b="1" dirty="0">
                <a:solidFill>
                  <a:srgbClr val="CFCBBF"/>
                </a:solidFill>
                <a:latin typeface="Raleway" pitchFamily="34" charset="0"/>
                <a:ea typeface="Raleway" pitchFamily="34" charset="-122"/>
                <a:cs typeface="Raleway" pitchFamily="34" charset="-120"/>
              </a:rPr>
              <a:t>ajouté et configuré 2 imprimantes réseau</a:t>
            </a:r>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 sur le serveur d'impression, gérant les partages et l'accessibilité pour les utilisateurs. Une tâche spécifique fut de </a:t>
            </a:r>
            <a:pPr algn="l" indent="0" marL="0">
              <a:lnSpc>
                <a:spcPts val="2500"/>
              </a:lnSpc>
              <a:buNone/>
            </a:pPr>
            <a:r>
              <a:rPr lang="en-US" sz="1550" b="1" dirty="0">
                <a:solidFill>
                  <a:srgbClr val="CFCBBF"/>
                </a:solidFill>
                <a:latin typeface="Raleway" pitchFamily="34" charset="0"/>
                <a:ea typeface="Raleway" pitchFamily="34" charset="-122"/>
                <a:cs typeface="Raleway" pitchFamily="34" charset="-120"/>
              </a:rPr>
              <a:t>forcer l'installation de Windows 11</a:t>
            </a:r>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 sur des machines initialement non compatibles, en utilisant des scripts et lignes de commande pour contourner les limitations.</a:t>
            </a:r>
            <a:endParaRPr lang="en-US" sz="1550" dirty="0"/>
          </a:p>
        </p:txBody>
      </p:sp>
      <p:sp>
        <p:nvSpPr>
          <p:cNvPr id="6" name="Shape 4"/>
          <p:cNvSpPr/>
          <p:nvPr/>
        </p:nvSpPr>
        <p:spPr>
          <a:xfrm>
            <a:off x="5207437" y="1987510"/>
            <a:ext cx="4215408" cy="5271492"/>
          </a:xfrm>
          <a:prstGeom prst="roundRect">
            <a:avLst>
              <a:gd name="adj" fmla="val 706"/>
            </a:avLst>
          </a:prstGeom>
          <a:solidFill>
            <a:srgbClr val="3A3B3C"/>
          </a:solidFill>
          <a:ln/>
        </p:spPr>
      </p:sp>
      <p:sp>
        <p:nvSpPr>
          <p:cNvPr id="7" name="Text 5"/>
          <p:cNvSpPr/>
          <p:nvPr/>
        </p:nvSpPr>
        <p:spPr>
          <a:xfrm>
            <a:off x="5405795" y="2185868"/>
            <a:ext cx="3818692" cy="620316"/>
          </a:xfrm>
          <a:prstGeom prst="rect">
            <a:avLst/>
          </a:prstGeom>
          <a:noFill/>
          <a:ln/>
        </p:spPr>
        <p:txBody>
          <a:bodyPr wrap="square" lIns="0" tIns="0" rIns="0" bIns="0" rtlCol="0" anchor="t"/>
          <a:lstStyle/>
          <a:p>
            <a:pPr algn="l" indent="0" marL="0">
              <a:lnSpc>
                <a:spcPts val="2400"/>
              </a:lnSpc>
              <a:buNone/>
            </a:pPr>
            <a:r>
              <a:rPr lang="en-US" sz="1950" dirty="0">
                <a:solidFill>
                  <a:srgbClr val="CFCBBF"/>
                </a:solidFill>
                <a:latin typeface="Prata" pitchFamily="34" charset="0"/>
                <a:ea typeface="Prata" pitchFamily="34" charset="-122"/>
                <a:cs typeface="Prata" pitchFamily="34" charset="-120"/>
              </a:rPr>
              <a:t>Administration Système et Utilisateurs</a:t>
            </a:r>
            <a:endParaRPr lang="en-US" sz="1950" dirty="0"/>
          </a:p>
        </p:txBody>
      </p:sp>
      <p:sp>
        <p:nvSpPr>
          <p:cNvPr id="8" name="Text 6"/>
          <p:cNvSpPr/>
          <p:nvPr/>
        </p:nvSpPr>
        <p:spPr>
          <a:xfrm>
            <a:off x="5405795" y="2925247"/>
            <a:ext cx="3818692" cy="3175397"/>
          </a:xfrm>
          <a:prstGeom prst="rect">
            <a:avLst/>
          </a:prstGeom>
          <a:noFill/>
          <a:ln/>
        </p:spPr>
        <p:txBody>
          <a:bodyPr wrap="square" lIns="0" tIns="0" rIns="0" bIns="0" rtlCol="0" anchor="t"/>
          <a:lstStyle/>
          <a:p>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Mes missions ont inclus l'</a:t>
            </a:r>
            <a:pPr algn="l" indent="0" marL="0">
              <a:lnSpc>
                <a:spcPts val="2500"/>
              </a:lnSpc>
              <a:buNone/>
            </a:pPr>
            <a:r>
              <a:rPr lang="en-US" sz="1550" b="1" dirty="0">
                <a:solidFill>
                  <a:srgbClr val="CFCBBF"/>
                </a:solidFill>
                <a:latin typeface="Raleway" pitchFamily="34" charset="0"/>
                <a:ea typeface="Raleway" pitchFamily="34" charset="-122"/>
                <a:cs typeface="Raleway" pitchFamily="34" charset="-120"/>
              </a:rPr>
              <a:t>installation et la mise à jour de Windows Server 2019</a:t>
            </a:r>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 sur un serveur Dell T310, ainsi que la </a:t>
            </a:r>
            <a:pPr algn="l" indent="0" marL="0">
              <a:lnSpc>
                <a:spcPts val="2500"/>
              </a:lnSpc>
              <a:buNone/>
            </a:pPr>
            <a:r>
              <a:rPr lang="en-US" sz="1550" b="1" dirty="0">
                <a:solidFill>
                  <a:srgbClr val="CFCBBF"/>
                </a:solidFill>
                <a:latin typeface="Raleway" pitchFamily="34" charset="0"/>
                <a:ea typeface="Raleway" pitchFamily="34" charset="-122"/>
                <a:cs typeface="Raleway" pitchFamily="34" charset="-120"/>
              </a:rPr>
              <a:t>création et la gestion de comptes utilisateurs</a:t>
            </a:r>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 via KOXO Administrator, un outil clé pour l'administration réseau. J'ai aussi </a:t>
            </a:r>
            <a:pPr algn="l" indent="0" marL="0">
              <a:lnSpc>
                <a:spcPts val="2500"/>
              </a:lnSpc>
              <a:buNone/>
            </a:pPr>
            <a:r>
              <a:rPr lang="en-US" sz="1550" b="1" dirty="0">
                <a:solidFill>
                  <a:srgbClr val="CFCBBF"/>
                </a:solidFill>
                <a:latin typeface="Raleway" pitchFamily="34" charset="0"/>
                <a:ea typeface="Raleway" pitchFamily="34" charset="-122"/>
                <a:cs typeface="Raleway" pitchFamily="34" charset="-120"/>
              </a:rPr>
              <a:t>réparé l'affichage des disques sur une session professeur</a:t>
            </a:r>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 nécessitant une analyse des profils et des stratégies de groupe.</a:t>
            </a:r>
            <a:endParaRPr lang="en-US" sz="1550" dirty="0"/>
          </a:p>
        </p:txBody>
      </p:sp>
      <p:sp>
        <p:nvSpPr>
          <p:cNvPr id="9" name="Shape 7"/>
          <p:cNvSpPr/>
          <p:nvPr/>
        </p:nvSpPr>
        <p:spPr>
          <a:xfrm>
            <a:off x="9621203" y="1987510"/>
            <a:ext cx="4215289" cy="5271492"/>
          </a:xfrm>
          <a:prstGeom prst="roundRect">
            <a:avLst>
              <a:gd name="adj" fmla="val 706"/>
            </a:avLst>
          </a:prstGeom>
          <a:solidFill>
            <a:srgbClr val="3A3B3C"/>
          </a:solidFill>
          <a:ln/>
        </p:spPr>
      </p:sp>
      <p:sp>
        <p:nvSpPr>
          <p:cNvPr id="10" name="Text 8"/>
          <p:cNvSpPr/>
          <p:nvPr/>
        </p:nvSpPr>
        <p:spPr>
          <a:xfrm>
            <a:off x="9819561" y="2185868"/>
            <a:ext cx="3287911" cy="310158"/>
          </a:xfrm>
          <a:prstGeom prst="rect">
            <a:avLst/>
          </a:prstGeom>
          <a:noFill/>
          <a:ln/>
        </p:spPr>
        <p:txBody>
          <a:bodyPr wrap="none" lIns="0" tIns="0" rIns="0" bIns="0" rtlCol="0" anchor="t"/>
          <a:lstStyle/>
          <a:p>
            <a:pPr algn="l" indent="0" marL="0">
              <a:lnSpc>
                <a:spcPts val="2400"/>
              </a:lnSpc>
              <a:buNone/>
            </a:pPr>
            <a:r>
              <a:rPr lang="en-US" sz="1950" dirty="0">
                <a:solidFill>
                  <a:srgbClr val="CFCBBF"/>
                </a:solidFill>
                <a:latin typeface="Prata" pitchFamily="34" charset="0"/>
                <a:ea typeface="Prata" pitchFamily="34" charset="-122"/>
                <a:cs typeface="Prata" pitchFamily="34" charset="-120"/>
              </a:rPr>
              <a:t>Dépannage et Maintenance</a:t>
            </a:r>
            <a:endParaRPr lang="en-US" sz="1950" dirty="0"/>
          </a:p>
        </p:txBody>
      </p:sp>
      <p:sp>
        <p:nvSpPr>
          <p:cNvPr id="11" name="Text 9"/>
          <p:cNvSpPr/>
          <p:nvPr/>
        </p:nvSpPr>
        <p:spPr>
          <a:xfrm>
            <a:off x="9819561" y="2615089"/>
            <a:ext cx="3818573" cy="4128016"/>
          </a:xfrm>
          <a:prstGeom prst="rect">
            <a:avLst/>
          </a:prstGeom>
          <a:noFill/>
          <a:ln/>
        </p:spPr>
        <p:txBody>
          <a:bodyPr wrap="square" lIns="0" tIns="0" rIns="0" bIns="0" rtlCol="0" anchor="t"/>
          <a:lstStyle/>
          <a:p>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J'ai résolu un </a:t>
            </a:r>
            <a:pPr algn="l" indent="0" marL="0">
              <a:lnSpc>
                <a:spcPts val="2500"/>
              </a:lnSpc>
              <a:buNone/>
            </a:pPr>
            <a:r>
              <a:rPr lang="en-US" sz="1550" b="1" dirty="0">
                <a:solidFill>
                  <a:srgbClr val="CFCBBF"/>
                </a:solidFill>
                <a:latin typeface="Raleway" pitchFamily="34" charset="0"/>
                <a:ea typeface="Raleway" pitchFamily="34" charset="-122"/>
                <a:cs typeface="Raleway" pitchFamily="34" charset="-120"/>
              </a:rPr>
              <a:t>problème de dalle non connectée</a:t>
            </a:r>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 en salle de cours, impliquant un diagnostic matériel et la mise à jour des pilotes. Une </a:t>
            </a:r>
            <a:pPr algn="l" indent="0" marL="0">
              <a:lnSpc>
                <a:spcPts val="2500"/>
              </a:lnSpc>
              <a:buNone/>
            </a:pPr>
            <a:r>
              <a:rPr lang="en-US" sz="1550" b="1" dirty="0">
                <a:solidFill>
                  <a:srgbClr val="CFCBBF"/>
                </a:solidFill>
                <a:latin typeface="Raleway" pitchFamily="34" charset="0"/>
                <a:ea typeface="Raleway" pitchFamily="34" charset="-122"/>
                <a:cs typeface="Raleway" pitchFamily="34" charset="-120"/>
              </a:rPr>
              <a:t>panne réseau liée à une prise Ethernet défectueuse</a:t>
            </a:r>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 a été dépannée par des tests de connectivité et le recâblage. Enfin, j'ai </a:t>
            </a:r>
            <a:pPr algn="l" indent="0" marL="0">
              <a:lnSpc>
                <a:spcPts val="2500"/>
              </a:lnSpc>
              <a:buNone/>
            </a:pPr>
            <a:r>
              <a:rPr lang="en-US" sz="1550" b="1" dirty="0">
                <a:solidFill>
                  <a:srgbClr val="CFCBBF"/>
                </a:solidFill>
                <a:latin typeface="Raleway" pitchFamily="34" charset="0"/>
                <a:ea typeface="Raleway" pitchFamily="34" charset="-122"/>
                <a:cs typeface="Raleway" pitchFamily="34" charset="-120"/>
              </a:rPr>
              <a:t>réinstallé le client Pronote</a:t>
            </a:r>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 suite à un bug post-mise à jour, assurant la continuité des services éducatifs. La </a:t>
            </a:r>
            <a:pPr algn="l" indent="0" marL="0">
              <a:lnSpc>
                <a:spcPts val="2500"/>
              </a:lnSpc>
              <a:buNone/>
            </a:pPr>
            <a:r>
              <a:rPr lang="en-US" sz="1550" b="1" dirty="0">
                <a:solidFill>
                  <a:srgbClr val="CFCBBF"/>
                </a:solidFill>
                <a:latin typeface="Raleway" pitchFamily="34" charset="0"/>
                <a:ea typeface="Raleway" pitchFamily="34" charset="-122"/>
                <a:cs typeface="Raleway" pitchFamily="34" charset="-120"/>
              </a:rPr>
              <a:t>collaboration avec l'équipe informatique</a:t>
            </a:r>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 en réunions techniques a été essentielle pour le partage des connaissances et la planification.</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641515"/>
            <a:ext cx="9212223" cy="620078"/>
          </a:xfrm>
          <a:prstGeom prst="rect">
            <a:avLst/>
          </a:prstGeom>
          <a:noFill/>
          <a:ln/>
        </p:spPr>
        <p:txBody>
          <a:bodyPr wrap="none" lIns="0" tIns="0" rIns="0" bIns="0" rtlCol="0" anchor="t"/>
          <a:lstStyle/>
          <a:p>
            <a:pPr algn="l" indent="0" marL="0">
              <a:lnSpc>
                <a:spcPts val="4850"/>
              </a:lnSpc>
              <a:buNone/>
            </a:pPr>
            <a:r>
              <a:rPr lang="en-US" sz="3900" dirty="0">
                <a:solidFill>
                  <a:srgbClr val="F2E782"/>
                </a:solidFill>
                <a:latin typeface="Prata" pitchFamily="34" charset="0"/>
                <a:ea typeface="Prata" pitchFamily="34" charset="-122"/>
                <a:cs typeface="Prata" pitchFamily="34" charset="-120"/>
              </a:rPr>
              <a:t>4. Compétences mobilisées et acquises</a:t>
            </a:r>
            <a:endParaRPr lang="en-US" sz="3900" dirty="0"/>
          </a:p>
        </p:txBody>
      </p:sp>
      <p:pic>
        <p:nvPicPr>
          <p:cNvPr id="3" name="Image 0" descr="preencoded.png">    </p:cNvPr>
          <p:cNvPicPr>
            <a:picLocks noChangeAspect="1"/>
          </p:cNvPicPr>
          <p:nvPr/>
        </p:nvPicPr>
        <p:blipFill>
          <a:blip r:embed="rId1"/>
          <a:stretch>
            <a:fillRect/>
          </a:stretch>
        </p:blipFill>
        <p:spPr>
          <a:xfrm>
            <a:off x="793790" y="2658428"/>
            <a:ext cx="496133" cy="496133"/>
          </a:xfrm>
          <a:prstGeom prst="rect">
            <a:avLst/>
          </a:prstGeom>
        </p:spPr>
      </p:pic>
      <p:sp>
        <p:nvSpPr>
          <p:cNvPr id="4" name="Text 1"/>
          <p:cNvSpPr/>
          <p:nvPr/>
        </p:nvSpPr>
        <p:spPr>
          <a:xfrm>
            <a:off x="793790" y="3402568"/>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CFCBBF"/>
                </a:solidFill>
                <a:latin typeface="Prata" pitchFamily="34" charset="0"/>
                <a:ea typeface="Prata" pitchFamily="34" charset="-122"/>
                <a:cs typeface="Prata" pitchFamily="34" charset="-120"/>
              </a:rPr>
              <a:t>Installation Système</a:t>
            </a:r>
            <a:endParaRPr lang="en-US" sz="1950" dirty="0"/>
          </a:p>
        </p:txBody>
      </p:sp>
      <p:sp>
        <p:nvSpPr>
          <p:cNvPr id="5" name="Text 2"/>
          <p:cNvSpPr/>
          <p:nvPr/>
        </p:nvSpPr>
        <p:spPr>
          <a:xfrm>
            <a:off x="793790" y="3831788"/>
            <a:ext cx="3074670" cy="1587698"/>
          </a:xfrm>
          <a:prstGeom prst="rect">
            <a:avLst/>
          </a:prstGeom>
          <a:noFill/>
          <a:ln/>
        </p:spPr>
        <p:txBody>
          <a:bodyPr wrap="square" lIns="0" tIns="0" rIns="0" bIns="0" rtlCol="0" anchor="t"/>
          <a:lstStyle/>
          <a:p>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Installation et déploiement de Windows 11 et Windows Server 2019, incluant la configuration et la personnalisation des environnements utilisateurs.</a:t>
            </a:r>
            <a:endParaRPr lang="en-US" sz="1550" dirty="0"/>
          </a:p>
        </p:txBody>
      </p:sp>
      <p:pic>
        <p:nvPicPr>
          <p:cNvPr id="6" name="Image 1" descr="preencoded.png">    </p:cNvPr>
          <p:cNvPicPr>
            <a:picLocks noChangeAspect="1"/>
          </p:cNvPicPr>
          <p:nvPr/>
        </p:nvPicPr>
        <p:blipFill>
          <a:blip r:embed="rId2"/>
          <a:stretch>
            <a:fillRect/>
          </a:stretch>
        </p:blipFill>
        <p:spPr>
          <a:xfrm>
            <a:off x="4116467" y="2658428"/>
            <a:ext cx="496133" cy="496133"/>
          </a:xfrm>
          <a:prstGeom prst="rect">
            <a:avLst/>
          </a:prstGeom>
        </p:spPr>
      </p:pic>
      <p:sp>
        <p:nvSpPr>
          <p:cNvPr id="7" name="Text 3"/>
          <p:cNvSpPr/>
          <p:nvPr/>
        </p:nvSpPr>
        <p:spPr>
          <a:xfrm>
            <a:off x="4116467" y="3402568"/>
            <a:ext cx="3074670" cy="620316"/>
          </a:xfrm>
          <a:prstGeom prst="rect">
            <a:avLst/>
          </a:prstGeom>
          <a:noFill/>
          <a:ln/>
        </p:spPr>
        <p:txBody>
          <a:bodyPr wrap="square" lIns="0" tIns="0" rIns="0" bIns="0" rtlCol="0" anchor="t"/>
          <a:lstStyle/>
          <a:p>
            <a:pPr algn="l" indent="0" marL="0">
              <a:lnSpc>
                <a:spcPts val="2400"/>
              </a:lnSpc>
              <a:buNone/>
            </a:pPr>
            <a:r>
              <a:rPr lang="en-US" sz="1950" dirty="0">
                <a:solidFill>
                  <a:srgbClr val="CFCBBF"/>
                </a:solidFill>
                <a:latin typeface="Prata" pitchFamily="34" charset="0"/>
                <a:ea typeface="Prata" pitchFamily="34" charset="-122"/>
                <a:cs typeface="Prata" pitchFamily="34" charset="-120"/>
              </a:rPr>
              <a:t>Configuration Matériel et Réseau</a:t>
            </a:r>
            <a:endParaRPr lang="en-US" sz="1950" dirty="0"/>
          </a:p>
        </p:txBody>
      </p:sp>
      <p:sp>
        <p:nvSpPr>
          <p:cNvPr id="8" name="Text 4"/>
          <p:cNvSpPr/>
          <p:nvPr/>
        </p:nvSpPr>
        <p:spPr>
          <a:xfrm>
            <a:off x="4116467" y="4141946"/>
            <a:ext cx="3074670" cy="1587698"/>
          </a:xfrm>
          <a:prstGeom prst="rect">
            <a:avLst/>
          </a:prstGeom>
          <a:noFill/>
          <a:ln/>
        </p:spPr>
        <p:txBody>
          <a:bodyPr wrap="square" lIns="0" tIns="0" rIns="0" bIns="0" rtlCol="0" anchor="t"/>
          <a:lstStyle/>
          <a:p>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Mise en place de PC, imprimantes et serveurs, avec la configuration des adresses IP, des partages réseau et des rôles de serveur.</a:t>
            </a:r>
            <a:endParaRPr lang="en-US" sz="1550" dirty="0"/>
          </a:p>
        </p:txBody>
      </p:sp>
      <p:pic>
        <p:nvPicPr>
          <p:cNvPr id="9" name="Image 2" descr="preencoded.png">    </p:cNvPr>
          <p:cNvPicPr>
            <a:picLocks noChangeAspect="1"/>
          </p:cNvPicPr>
          <p:nvPr/>
        </p:nvPicPr>
        <p:blipFill>
          <a:blip r:embed="rId3"/>
          <a:stretch>
            <a:fillRect/>
          </a:stretch>
        </p:blipFill>
        <p:spPr>
          <a:xfrm>
            <a:off x="7439144" y="2658428"/>
            <a:ext cx="496133" cy="496133"/>
          </a:xfrm>
          <a:prstGeom prst="rect">
            <a:avLst/>
          </a:prstGeom>
        </p:spPr>
      </p:pic>
      <p:sp>
        <p:nvSpPr>
          <p:cNvPr id="10" name="Text 5"/>
          <p:cNvSpPr/>
          <p:nvPr/>
        </p:nvSpPr>
        <p:spPr>
          <a:xfrm>
            <a:off x="7439144" y="3402568"/>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CFCBBF"/>
                </a:solidFill>
                <a:latin typeface="Prata" pitchFamily="34" charset="0"/>
                <a:ea typeface="Prata" pitchFamily="34" charset="-122"/>
                <a:cs typeface="Prata" pitchFamily="34" charset="-120"/>
              </a:rPr>
              <a:t>Gestion Utilisateurs</a:t>
            </a:r>
            <a:endParaRPr lang="en-US" sz="1950" dirty="0"/>
          </a:p>
        </p:txBody>
      </p:sp>
      <p:sp>
        <p:nvSpPr>
          <p:cNvPr id="11" name="Text 6"/>
          <p:cNvSpPr/>
          <p:nvPr/>
        </p:nvSpPr>
        <p:spPr>
          <a:xfrm>
            <a:off x="7439144" y="3831788"/>
            <a:ext cx="3074670" cy="1587698"/>
          </a:xfrm>
          <a:prstGeom prst="rect">
            <a:avLst/>
          </a:prstGeom>
          <a:noFill/>
          <a:ln/>
        </p:spPr>
        <p:txBody>
          <a:bodyPr wrap="square" lIns="0" tIns="0" rIns="0" bIns="0" rtlCol="0" anchor="t"/>
          <a:lstStyle/>
          <a:p>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Création, modification et suppression de comptes via KOXO Administrator, en appliquant les politiques de sécurité et les droits d'accès.</a:t>
            </a:r>
            <a:endParaRPr lang="en-US" sz="1550" dirty="0"/>
          </a:p>
        </p:txBody>
      </p:sp>
      <p:pic>
        <p:nvPicPr>
          <p:cNvPr id="12" name="Image 3" descr="preencoded.png">    </p:cNvPr>
          <p:cNvPicPr>
            <a:picLocks noChangeAspect="1"/>
          </p:cNvPicPr>
          <p:nvPr/>
        </p:nvPicPr>
        <p:blipFill>
          <a:blip r:embed="rId4"/>
          <a:stretch>
            <a:fillRect/>
          </a:stretch>
        </p:blipFill>
        <p:spPr>
          <a:xfrm>
            <a:off x="10761821" y="2658428"/>
            <a:ext cx="496133" cy="496133"/>
          </a:xfrm>
          <a:prstGeom prst="rect">
            <a:avLst/>
          </a:prstGeom>
        </p:spPr>
      </p:pic>
      <p:sp>
        <p:nvSpPr>
          <p:cNvPr id="13" name="Text 7"/>
          <p:cNvSpPr/>
          <p:nvPr/>
        </p:nvSpPr>
        <p:spPr>
          <a:xfrm>
            <a:off x="10761821" y="3402568"/>
            <a:ext cx="3074789" cy="620316"/>
          </a:xfrm>
          <a:prstGeom prst="rect">
            <a:avLst/>
          </a:prstGeom>
          <a:noFill/>
          <a:ln/>
        </p:spPr>
        <p:txBody>
          <a:bodyPr wrap="square" lIns="0" tIns="0" rIns="0" bIns="0" rtlCol="0" anchor="t"/>
          <a:lstStyle/>
          <a:p>
            <a:pPr algn="l" indent="0" marL="0">
              <a:lnSpc>
                <a:spcPts val="2400"/>
              </a:lnSpc>
              <a:buNone/>
            </a:pPr>
            <a:r>
              <a:rPr lang="en-US" sz="1950" dirty="0">
                <a:solidFill>
                  <a:srgbClr val="CFCBBF"/>
                </a:solidFill>
                <a:latin typeface="Prata" pitchFamily="34" charset="0"/>
                <a:ea typeface="Prata" pitchFamily="34" charset="-122"/>
                <a:cs typeface="Prata" pitchFamily="34" charset="-120"/>
              </a:rPr>
              <a:t>Diagnostic et Maintenance</a:t>
            </a:r>
            <a:endParaRPr lang="en-US" sz="1950" dirty="0"/>
          </a:p>
        </p:txBody>
      </p:sp>
      <p:sp>
        <p:nvSpPr>
          <p:cNvPr id="14" name="Text 8"/>
          <p:cNvSpPr/>
          <p:nvPr/>
        </p:nvSpPr>
        <p:spPr>
          <a:xfrm>
            <a:off x="10761821" y="4141946"/>
            <a:ext cx="3074789" cy="1587698"/>
          </a:xfrm>
          <a:prstGeom prst="rect">
            <a:avLst/>
          </a:prstGeom>
          <a:noFill/>
          <a:ln/>
        </p:spPr>
        <p:txBody>
          <a:bodyPr wrap="square" lIns="0" tIns="0" rIns="0" bIns="0" rtlCol="0" anchor="t"/>
          <a:lstStyle/>
          <a:p>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Identification rapide des dysfonctionnements (matériels, logiciels, réseau) et application de procédures de maintenance préventive et corrective.</a:t>
            </a:r>
            <a:endParaRPr lang="en-US" sz="1550" dirty="0"/>
          </a:p>
        </p:txBody>
      </p:sp>
      <p:sp>
        <p:nvSpPr>
          <p:cNvPr id="15" name="Text 9"/>
          <p:cNvSpPr/>
          <p:nvPr/>
        </p:nvSpPr>
        <p:spPr>
          <a:xfrm>
            <a:off x="793790" y="5952887"/>
            <a:ext cx="13042821" cy="635079"/>
          </a:xfrm>
          <a:prstGeom prst="rect">
            <a:avLst/>
          </a:prstGeom>
          <a:noFill/>
          <a:ln/>
        </p:spPr>
        <p:txBody>
          <a:bodyPr wrap="square" lIns="0" tIns="0" rIns="0" bIns="0" rtlCol="0" anchor="t"/>
          <a:lstStyle/>
          <a:p>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Ces compétences ont été mises en pratique à travers des scénarios concrets, renforçant ma capacité à agir de manière autonome et efficace face à des problèmes techniques variés.</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964287"/>
            <a:ext cx="6354604" cy="620078"/>
          </a:xfrm>
          <a:prstGeom prst="rect">
            <a:avLst/>
          </a:prstGeom>
          <a:noFill/>
          <a:ln/>
        </p:spPr>
        <p:txBody>
          <a:bodyPr wrap="none" lIns="0" tIns="0" rIns="0" bIns="0" rtlCol="0" anchor="t"/>
          <a:lstStyle/>
          <a:p>
            <a:pPr algn="l" indent="0" marL="0">
              <a:lnSpc>
                <a:spcPts val="4850"/>
              </a:lnSpc>
              <a:buNone/>
            </a:pPr>
            <a:r>
              <a:rPr lang="en-US" sz="3900" dirty="0">
                <a:solidFill>
                  <a:srgbClr val="F2E782"/>
                </a:solidFill>
                <a:latin typeface="Prata" pitchFamily="34" charset="0"/>
                <a:ea typeface="Prata" pitchFamily="34" charset="-122"/>
                <a:cs typeface="Prata" pitchFamily="34" charset="-120"/>
              </a:rPr>
              <a:t>5. Outils et logiciels utilisés</a:t>
            </a:r>
            <a:endParaRPr lang="en-US" sz="3900" dirty="0"/>
          </a:p>
        </p:txBody>
      </p:sp>
      <p:sp>
        <p:nvSpPr>
          <p:cNvPr id="3" name="Text 1"/>
          <p:cNvSpPr/>
          <p:nvPr/>
        </p:nvSpPr>
        <p:spPr>
          <a:xfrm>
            <a:off x="1897499" y="2139910"/>
            <a:ext cx="2837498" cy="310158"/>
          </a:xfrm>
          <a:prstGeom prst="rect">
            <a:avLst/>
          </a:prstGeom>
          <a:noFill/>
          <a:ln/>
        </p:spPr>
        <p:txBody>
          <a:bodyPr wrap="none" lIns="0" tIns="0" rIns="0" bIns="0" rtlCol="0" anchor="t"/>
          <a:lstStyle/>
          <a:p>
            <a:pPr algn="r" indent="0" marL="0">
              <a:lnSpc>
                <a:spcPts val="2400"/>
              </a:lnSpc>
              <a:buNone/>
            </a:pPr>
            <a:r>
              <a:rPr lang="en-US" sz="1950" dirty="0">
                <a:solidFill>
                  <a:srgbClr val="CFCBBF"/>
                </a:solidFill>
                <a:latin typeface="Prata" pitchFamily="34" charset="0"/>
                <a:ea typeface="Prata" pitchFamily="34" charset="-122"/>
                <a:cs typeface="Prata" pitchFamily="34" charset="-120"/>
              </a:rPr>
              <a:t>Systèmes d'Exploitation</a:t>
            </a:r>
            <a:endParaRPr lang="en-US" sz="1950" dirty="0"/>
          </a:p>
        </p:txBody>
      </p:sp>
      <p:sp>
        <p:nvSpPr>
          <p:cNvPr id="4" name="Text 2"/>
          <p:cNvSpPr/>
          <p:nvPr/>
        </p:nvSpPr>
        <p:spPr>
          <a:xfrm>
            <a:off x="793790" y="2569131"/>
            <a:ext cx="3941207" cy="1905238"/>
          </a:xfrm>
          <a:prstGeom prst="rect">
            <a:avLst/>
          </a:prstGeom>
          <a:noFill/>
          <a:ln/>
        </p:spPr>
        <p:txBody>
          <a:bodyPr wrap="square" lIns="0" tIns="0" rIns="0" bIns="0" rtlCol="0" anchor="t"/>
          <a:lstStyle/>
          <a:p>
            <a:pPr algn="r" indent="0" marL="0">
              <a:lnSpc>
                <a:spcPts val="2500"/>
              </a:lnSpc>
              <a:buNone/>
            </a:pPr>
            <a:r>
              <a:rPr lang="en-US" sz="1550" b="1" dirty="0">
                <a:solidFill>
                  <a:srgbClr val="CFCBBF"/>
                </a:solidFill>
                <a:latin typeface="Raleway" pitchFamily="34" charset="0"/>
                <a:ea typeface="Raleway" pitchFamily="34" charset="-122"/>
                <a:cs typeface="Raleway" pitchFamily="34" charset="-120"/>
              </a:rPr>
              <a:t>Windows 11</a:t>
            </a:r>
            <a:pPr algn="r" indent="0" marL="0">
              <a:lnSpc>
                <a:spcPts val="2500"/>
              </a:lnSpc>
              <a:buNone/>
            </a:pPr>
            <a:r>
              <a:rPr lang="en-US" sz="1550" dirty="0">
                <a:solidFill>
                  <a:srgbClr val="CFCBBF"/>
                </a:solidFill>
                <a:latin typeface="Raleway" pitchFamily="34" charset="0"/>
                <a:ea typeface="Raleway" pitchFamily="34" charset="-122"/>
                <a:cs typeface="Raleway" pitchFamily="34" charset="-120"/>
              </a:rPr>
              <a:t> pour les postes clients, et </a:t>
            </a:r>
            <a:pPr algn="r" indent="0" marL="0">
              <a:lnSpc>
                <a:spcPts val="2500"/>
              </a:lnSpc>
              <a:buNone/>
            </a:pPr>
            <a:r>
              <a:rPr lang="en-US" sz="1550" b="1" dirty="0">
                <a:solidFill>
                  <a:srgbClr val="CFCBBF"/>
                </a:solidFill>
                <a:latin typeface="Raleway" pitchFamily="34" charset="0"/>
                <a:ea typeface="Raleway" pitchFamily="34" charset="-122"/>
                <a:cs typeface="Raleway" pitchFamily="34" charset="-120"/>
              </a:rPr>
              <a:t>Windows Server 2019</a:t>
            </a:r>
            <a:pPr algn="r" indent="0" marL="0">
              <a:lnSpc>
                <a:spcPts val="2500"/>
              </a:lnSpc>
              <a:buNone/>
            </a:pPr>
            <a:r>
              <a:rPr lang="en-US" sz="1550" dirty="0">
                <a:solidFill>
                  <a:srgbClr val="CFCBBF"/>
                </a:solidFill>
                <a:latin typeface="Raleway" pitchFamily="34" charset="0"/>
                <a:ea typeface="Raleway" pitchFamily="34" charset="-122"/>
                <a:cs typeface="Raleway" pitchFamily="34" charset="-120"/>
              </a:rPr>
              <a:t> pour l'infrastructure serveur. J'ai été impliqué dans leur installation, configuration et maintenance régulière, y compris les mises à jour et les ajustements de compatibilité.</a:t>
            </a:r>
            <a:endParaRPr lang="en-US" sz="1550" dirty="0"/>
          </a:p>
        </p:txBody>
      </p:sp>
      <p:pic>
        <p:nvPicPr>
          <p:cNvPr id="5" name="Image 0" descr="preencoded.png">    </p:cNvPr>
          <p:cNvPicPr>
            <a:picLocks noChangeAspect="1"/>
          </p:cNvPicPr>
          <p:nvPr/>
        </p:nvPicPr>
        <p:blipFill>
          <a:blip r:embed="rId1"/>
          <a:stretch>
            <a:fillRect/>
          </a:stretch>
        </p:blipFill>
        <p:spPr>
          <a:xfrm>
            <a:off x="5032653" y="2340769"/>
            <a:ext cx="4564975" cy="4564975"/>
          </a:xfrm>
          <a:prstGeom prst="rect">
            <a:avLst/>
          </a:prstGeom>
        </p:spPr>
      </p:pic>
      <p:pic>
        <p:nvPicPr>
          <p:cNvPr id="6" name="Image 1" descr="preencoded.png">    </p:cNvPr>
          <p:cNvPicPr>
            <a:picLocks noChangeAspect="1"/>
          </p:cNvPicPr>
          <p:nvPr/>
        </p:nvPicPr>
        <p:blipFill>
          <a:blip r:embed="rId2"/>
          <a:stretch>
            <a:fillRect/>
          </a:stretch>
        </p:blipFill>
        <p:spPr>
          <a:xfrm>
            <a:off x="6036766" y="3307854"/>
            <a:ext cx="296942" cy="371118"/>
          </a:xfrm>
          <a:prstGeom prst="rect">
            <a:avLst/>
          </a:prstGeom>
        </p:spPr>
      </p:pic>
      <p:sp>
        <p:nvSpPr>
          <p:cNvPr id="7" name="Text 3"/>
          <p:cNvSpPr/>
          <p:nvPr/>
        </p:nvSpPr>
        <p:spPr>
          <a:xfrm>
            <a:off x="9895284" y="1981200"/>
            <a:ext cx="2490311" cy="310158"/>
          </a:xfrm>
          <a:prstGeom prst="rect">
            <a:avLst/>
          </a:prstGeom>
          <a:noFill/>
          <a:ln/>
        </p:spPr>
        <p:txBody>
          <a:bodyPr wrap="none" lIns="0" tIns="0" rIns="0" bIns="0" rtlCol="0" anchor="t"/>
          <a:lstStyle/>
          <a:p>
            <a:pPr algn="l" indent="0" marL="0">
              <a:lnSpc>
                <a:spcPts val="2400"/>
              </a:lnSpc>
              <a:buNone/>
            </a:pPr>
            <a:r>
              <a:rPr lang="en-US" sz="1950" dirty="0">
                <a:solidFill>
                  <a:srgbClr val="CFCBBF"/>
                </a:solidFill>
                <a:latin typeface="Prata" pitchFamily="34" charset="0"/>
                <a:ea typeface="Prata" pitchFamily="34" charset="-122"/>
                <a:cs typeface="Prata" pitchFamily="34" charset="-120"/>
              </a:rPr>
              <a:t>KOXO Administrator</a:t>
            </a:r>
            <a:endParaRPr lang="en-US" sz="1950" dirty="0"/>
          </a:p>
        </p:txBody>
      </p:sp>
      <p:sp>
        <p:nvSpPr>
          <p:cNvPr id="8" name="Text 4"/>
          <p:cNvSpPr/>
          <p:nvPr/>
        </p:nvSpPr>
        <p:spPr>
          <a:xfrm>
            <a:off x="9895284" y="2410420"/>
            <a:ext cx="3941326" cy="2222778"/>
          </a:xfrm>
          <a:prstGeom prst="rect">
            <a:avLst/>
          </a:prstGeom>
          <a:noFill/>
          <a:ln/>
        </p:spPr>
        <p:txBody>
          <a:bodyPr wrap="square" lIns="0" tIns="0" rIns="0" bIns="0" rtlCol="0" anchor="t"/>
          <a:lstStyle/>
          <a:p>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Un outil central pour la </a:t>
            </a:r>
            <a:pPr algn="l" indent="0" marL="0">
              <a:lnSpc>
                <a:spcPts val="2500"/>
              </a:lnSpc>
              <a:buNone/>
            </a:pPr>
            <a:r>
              <a:rPr lang="en-US" sz="1550" b="1" dirty="0">
                <a:solidFill>
                  <a:srgbClr val="CFCBBF"/>
                </a:solidFill>
                <a:latin typeface="Raleway" pitchFamily="34" charset="0"/>
                <a:ea typeface="Raleway" pitchFamily="34" charset="-122"/>
                <a:cs typeface="Raleway" pitchFamily="34" charset="-120"/>
              </a:rPr>
              <a:t>gestion des identifiants utilisateurs</a:t>
            </a:r>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 au sein du lycée. J'ai appris à créer, modifier et supprimer des comptes, attribuer des droits et dépanner les problèmes d'accès, essentiel pour l'organisation pédagogique et administrative.</a:t>
            </a:r>
            <a:endParaRPr lang="en-US" sz="1550" dirty="0"/>
          </a:p>
        </p:txBody>
      </p:sp>
      <p:pic>
        <p:nvPicPr>
          <p:cNvPr id="9" name="Image 2" descr="preencoded.png">    </p:cNvPr>
          <p:cNvPicPr>
            <a:picLocks noChangeAspect="1"/>
          </p:cNvPicPr>
          <p:nvPr/>
        </p:nvPicPr>
        <p:blipFill>
          <a:blip r:embed="rId3"/>
          <a:stretch>
            <a:fillRect/>
          </a:stretch>
        </p:blipFill>
        <p:spPr>
          <a:xfrm>
            <a:off x="5032653" y="2340769"/>
            <a:ext cx="4564975" cy="4564975"/>
          </a:xfrm>
          <a:prstGeom prst="rect">
            <a:avLst/>
          </a:prstGeom>
        </p:spPr>
      </p:pic>
      <p:pic>
        <p:nvPicPr>
          <p:cNvPr id="10" name="Image 3" descr="preencoded.png">    </p:cNvPr>
          <p:cNvPicPr>
            <a:picLocks noChangeAspect="1"/>
          </p:cNvPicPr>
          <p:nvPr/>
        </p:nvPicPr>
        <p:blipFill>
          <a:blip r:embed="rId4"/>
          <a:stretch>
            <a:fillRect/>
          </a:stretch>
        </p:blipFill>
        <p:spPr>
          <a:xfrm>
            <a:off x="8296335" y="3307854"/>
            <a:ext cx="296942" cy="371118"/>
          </a:xfrm>
          <a:prstGeom prst="rect">
            <a:avLst/>
          </a:prstGeom>
        </p:spPr>
      </p:pic>
      <p:sp>
        <p:nvSpPr>
          <p:cNvPr id="11" name="Text 5"/>
          <p:cNvSpPr/>
          <p:nvPr/>
        </p:nvSpPr>
        <p:spPr>
          <a:xfrm>
            <a:off x="9895284" y="4930854"/>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CFCBBF"/>
                </a:solidFill>
                <a:latin typeface="Prata" pitchFamily="34" charset="0"/>
                <a:ea typeface="Prata" pitchFamily="34" charset="-122"/>
                <a:cs typeface="Prata" pitchFamily="34" charset="-120"/>
              </a:rPr>
              <a:t>Pronote</a:t>
            </a:r>
            <a:endParaRPr lang="en-US" sz="1950" dirty="0"/>
          </a:p>
        </p:txBody>
      </p:sp>
      <p:sp>
        <p:nvSpPr>
          <p:cNvPr id="12" name="Text 6"/>
          <p:cNvSpPr/>
          <p:nvPr/>
        </p:nvSpPr>
        <p:spPr>
          <a:xfrm>
            <a:off x="9895284" y="5360075"/>
            <a:ext cx="3941326" cy="1905238"/>
          </a:xfrm>
          <a:prstGeom prst="rect">
            <a:avLst/>
          </a:prstGeom>
          <a:noFill/>
          <a:ln/>
        </p:spPr>
        <p:txBody>
          <a:bodyPr wrap="square" lIns="0" tIns="0" rIns="0" bIns="0" rtlCol="0" anchor="t"/>
          <a:lstStyle/>
          <a:p>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Le </a:t>
            </a:r>
            <a:pPr algn="l" indent="0" marL="0">
              <a:lnSpc>
                <a:spcPts val="2500"/>
              </a:lnSpc>
              <a:buNone/>
            </a:pPr>
            <a:r>
              <a:rPr lang="en-US" sz="1550" b="1" dirty="0">
                <a:solidFill>
                  <a:srgbClr val="CFCBBF"/>
                </a:solidFill>
                <a:latin typeface="Raleway" pitchFamily="34" charset="0"/>
                <a:ea typeface="Raleway" pitchFamily="34" charset="-122"/>
                <a:cs typeface="Raleway" pitchFamily="34" charset="-120"/>
              </a:rPr>
              <a:t>client logiciel Pronote</a:t>
            </a:r>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 est vital pour les professeurs. J'ai eu l'occasion de le réinstaller et de le dépanner suite à des mises à jour, assurant ainsi la continuité des services d'emploi du temps et de suivi scolaire.</a:t>
            </a:r>
            <a:endParaRPr lang="en-US" sz="1550" dirty="0"/>
          </a:p>
        </p:txBody>
      </p:sp>
      <p:pic>
        <p:nvPicPr>
          <p:cNvPr id="13" name="Image 4" descr="preencoded.png">    </p:cNvPr>
          <p:cNvPicPr>
            <a:picLocks noChangeAspect="1"/>
          </p:cNvPicPr>
          <p:nvPr/>
        </p:nvPicPr>
        <p:blipFill>
          <a:blip r:embed="rId5"/>
          <a:stretch>
            <a:fillRect/>
          </a:stretch>
        </p:blipFill>
        <p:spPr>
          <a:xfrm>
            <a:off x="5032653" y="2340769"/>
            <a:ext cx="4564975" cy="4564975"/>
          </a:xfrm>
          <a:prstGeom prst="rect">
            <a:avLst/>
          </a:prstGeom>
        </p:spPr>
      </p:pic>
      <p:pic>
        <p:nvPicPr>
          <p:cNvPr id="14" name="Image 5" descr="preencoded.png">    </p:cNvPr>
          <p:cNvPicPr>
            <a:picLocks noChangeAspect="1"/>
          </p:cNvPicPr>
          <p:nvPr/>
        </p:nvPicPr>
        <p:blipFill>
          <a:blip r:embed="rId6"/>
          <a:stretch>
            <a:fillRect/>
          </a:stretch>
        </p:blipFill>
        <p:spPr>
          <a:xfrm>
            <a:off x="8296335" y="5567422"/>
            <a:ext cx="296942" cy="371118"/>
          </a:xfrm>
          <a:prstGeom prst="rect">
            <a:avLst/>
          </a:prstGeom>
        </p:spPr>
      </p:pic>
      <p:sp>
        <p:nvSpPr>
          <p:cNvPr id="15" name="Text 7"/>
          <p:cNvSpPr/>
          <p:nvPr/>
        </p:nvSpPr>
        <p:spPr>
          <a:xfrm>
            <a:off x="2254091" y="4930854"/>
            <a:ext cx="2480905" cy="310158"/>
          </a:xfrm>
          <a:prstGeom prst="rect">
            <a:avLst/>
          </a:prstGeom>
          <a:noFill/>
          <a:ln/>
        </p:spPr>
        <p:txBody>
          <a:bodyPr wrap="none" lIns="0" tIns="0" rIns="0" bIns="0" rtlCol="0" anchor="t"/>
          <a:lstStyle/>
          <a:p>
            <a:pPr algn="r" indent="0" marL="0">
              <a:lnSpc>
                <a:spcPts val="2400"/>
              </a:lnSpc>
              <a:buNone/>
            </a:pPr>
            <a:r>
              <a:rPr lang="en-US" sz="1950" dirty="0">
                <a:solidFill>
                  <a:srgbClr val="CFCBBF"/>
                </a:solidFill>
                <a:latin typeface="Prata" pitchFamily="34" charset="0"/>
                <a:ea typeface="Prata" pitchFamily="34" charset="-122"/>
                <a:cs typeface="Prata" pitchFamily="34" charset="-120"/>
              </a:rPr>
              <a:t>Outils Réseau</a:t>
            </a:r>
            <a:endParaRPr lang="en-US" sz="1950" dirty="0"/>
          </a:p>
        </p:txBody>
      </p:sp>
      <p:sp>
        <p:nvSpPr>
          <p:cNvPr id="16" name="Text 8"/>
          <p:cNvSpPr/>
          <p:nvPr/>
        </p:nvSpPr>
        <p:spPr>
          <a:xfrm>
            <a:off x="793790" y="5360075"/>
            <a:ext cx="3941207" cy="1905238"/>
          </a:xfrm>
          <a:prstGeom prst="rect">
            <a:avLst/>
          </a:prstGeom>
          <a:noFill/>
          <a:ln/>
        </p:spPr>
        <p:txBody>
          <a:bodyPr wrap="square" lIns="0" tIns="0" rIns="0" bIns="0" rtlCol="0" anchor="t"/>
          <a:lstStyle/>
          <a:p>
            <a:pPr algn="r" indent="0" marL="0">
              <a:lnSpc>
                <a:spcPts val="2500"/>
              </a:lnSpc>
              <a:buNone/>
            </a:pPr>
            <a:r>
              <a:rPr lang="en-US" sz="1550" dirty="0">
                <a:solidFill>
                  <a:srgbClr val="CFCBBF"/>
                </a:solidFill>
                <a:latin typeface="Raleway" pitchFamily="34" charset="0"/>
                <a:ea typeface="Raleway" pitchFamily="34" charset="-122"/>
                <a:cs typeface="Raleway" pitchFamily="34" charset="-120"/>
              </a:rPr>
              <a:t>Utilisation d'</a:t>
            </a:r>
            <a:pPr algn="r" indent="0" marL="0">
              <a:lnSpc>
                <a:spcPts val="2500"/>
              </a:lnSpc>
              <a:buNone/>
            </a:pPr>
            <a:r>
              <a:rPr lang="en-US" sz="1550" b="1" dirty="0">
                <a:solidFill>
                  <a:srgbClr val="CFCBBF"/>
                </a:solidFill>
                <a:latin typeface="Raleway" pitchFamily="34" charset="0"/>
                <a:ea typeface="Raleway" pitchFamily="34" charset="-122"/>
                <a:cs typeface="Raleway" pitchFamily="34" charset="-120"/>
              </a:rPr>
              <a:t>outils de diagnostic réseau</a:t>
            </a:r>
            <a:pPr algn="r" indent="0" marL="0">
              <a:lnSpc>
                <a:spcPts val="2500"/>
              </a:lnSpc>
              <a:buNone/>
            </a:pPr>
            <a:r>
              <a:rPr lang="en-US" sz="1550" dirty="0">
                <a:solidFill>
                  <a:srgbClr val="CFCBBF"/>
                </a:solidFill>
                <a:latin typeface="Raleway" pitchFamily="34" charset="0"/>
                <a:ea typeface="Raleway" pitchFamily="34" charset="-122"/>
                <a:cs typeface="Raleway" pitchFamily="34" charset="-120"/>
              </a:rPr>
              <a:t> comme </a:t>
            </a:r>
            <a:pPr algn="r" indent="0" marL="0">
              <a:lnSpc>
                <a:spcPts val="2500"/>
              </a:lnSpc>
              <a:buNone/>
            </a:pPr>
            <a:r>
              <a:rPr lang="en-US" sz="1550" b="1" dirty="0">
                <a:solidFill>
                  <a:srgbClr val="CFCBBF"/>
                </a:solidFill>
                <a:latin typeface="Raleway" pitchFamily="34" charset="0"/>
                <a:ea typeface="Raleway" pitchFamily="34" charset="-122"/>
                <a:cs typeface="Raleway" pitchFamily="34" charset="-120"/>
              </a:rPr>
              <a:t>ping</a:t>
            </a:r>
            <a:pPr algn="r" indent="0" marL="0">
              <a:lnSpc>
                <a:spcPts val="2500"/>
              </a:lnSpc>
              <a:buNone/>
            </a:pPr>
            <a:r>
              <a:rPr lang="en-US" sz="1550" dirty="0">
                <a:solidFill>
                  <a:srgbClr val="CFCBBF"/>
                </a:solidFill>
                <a:latin typeface="Raleway" pitchFamily="34" charset="0"/>
                <a:ea typeface="Raleway" pitchFamily="34" charset="-122"/>
                <a:cs typeface="Raleway" pitchFamily="34" charset="-120"/>
              </a:rPr>
              <a:t> pour vérifier la connectivité, et de vérificateurs Ethernet pour les problèmes de câblage. Ces outils ont été cruciaux pour le dépannage des pannes réseau et l'optimisation des performances.</a:t>
            </a:r>
            <a:endParaRPr lang="en-US" sz="1550" dirty="0"/>
          </a:p>
        </p:txBody>
      </p:sp>
      <p:pic>
        <p:nvPicPr>
          <p:cNvPr id="17" name="Image 6" descr="preencoded.png">    </p:cNvPr>
          <p:cNvPicPr>
            <a:picLocks noChangeAspect="1"/>
          </p:cNvPicPr>
          <p:nvPr/>
        </p:nvPicPr>
        <p:blipFill>
          <a:blip r:embed="rId7"/>
          <a:stretch>
            <a:fillRect/>
          </a:stretch>
        </p:blipFill>
        <p:spPr>
          <a:xfrm>
            <a:off x="5032653" y="2340769"/>
            <a:ext cx="4564975" cy="4564975"/>
          </a:xfrm>
          <a:prstGeom prst="rect">
            <a:avLst/>
          </a:prstGeom>
        </p:spPr>
      </p:pic>
      <p:sp>
        <p:nvSpPr>
          <p:cNvPr id="18" name="Text 9"/>
          <p:cNvSpPr/>
          <p:nvPr/>
        </p:nvSpPr>
        <p:spPr>
          <a:xfrm>
            <a:off x="6036766" y="5567422"/>
            <a:ext cx="296942" cy="371118"/>
          </a:xfrm>
          <a:prstGeom prst="rect">
            <a:avLst/>
          </a:prstGeom>
          <a:noFill/>
          <a:ln/>
        </p:spPr>
        <p:txBody>
          <a:bodyPr wrap="none" lIns="0" tIns="0" rIns="0" bIns="0" rtlCol="0" anchor="t"/>
          <a:lstStyle/>
          <a:p>
            <a:pPr algn="l" indent="0" marL="0">
              <a:lnSpc>
                <a:spcPts val="3700"/>
              </a:lnSpc>
              <a:buNone/>
            </a:pPr>
            <a:r>
              <a:rPr lang="en-US" sz="2300" dirty="0">
                <a:solidFill>
                  <a:srgbClr val="CFCBBF"/>
                </a:solidFill>
                <a:latin typeface="Prata" pitchFamily="34" charset="0"/>
                <a:ea typeface="Prata" pitchFamily="34" charset="-122"/>
                <a:cs typeface="Prata" pitchFamily="34" charset="-120"/>
              </a:rPr>
              <a:t>4</a:t>
            </a:r>
            <a:endParaRPr lang="en-US" sz="23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075" y="547211"/>
            <a:ext cx="11324868" cy="619720"/>
          </a:xfrm>
          <a:prstGeom prst="rect">
            <a:avLst/>
          </a:prstGeom>
          <a:noFill/>
          <a:ln/>
        </p:spPr>
        <p:txBody>
          <a:bodyPr wrap="none" lIns="0" tIns="0" rIns="0" bIns="0" rtlCol="0" anchor="t"/>
          <a:lstStyle/>
          <a:p>
            <a:pPr algn="l" indent="0" marL="0">
              <a:lnSpc>
                <a:spcPts val="4850"/>
              </a:lnSpc>
              <a:buNone/>
            </a:pPr>
            <a:r>
              <a:rPr lang="en-US" sz="3900" dirty="0">
                <a:solidFill>
                  <a:srgbClr val="F2E782"/>
                </a:solidFill>
                <a:latin typeface="Prata" pitchFamily="34" charset="0"/>
                <a:ea typeface="Prata" pitchFamily="34" charset="-122"/>
                <a:cs typeface="Prata" pitchFamily="34" charset="-120"/>
              </a:rPr>
              <a:t>6. Difficultés rencontrées et solutions apportées</a:t>
            </a:r>
            <a:endParaRPr lang="en-US" sz="3900" dirty="0"/>
          </a:p>
        </p:txBody>
      </p:sp>
      <p:sp>
        <p:nvSpPr>
          <p:cNvPr id="3" name="Shape 1"/>
          <p:cNvSpPr/>
          <p:nvPr/>
        </p:nvSpPr>
        <p:spPr>
          <a:xfrm>
            <a:off x="7303770" y="1563410"/>
            <a:ext cx="22860" cy="6118860"/>
          </a:xfrm>
          <a:prstGeom prst="roundRect">
            <a:avLst>
              <a:gd name="adj" fmla="val 130112"/>
            </a:avLst>
          </a:prstGeom>
          <a:solidFill>
            <a:srgbClr val="535455"/>
          </a:solidFill>
          <a:ln/>
        </p:spPr>
      </p:sp>
      <p:sp>
        <p:nvSpPr>
          <p:cNvPr id="4" name="Shape 2"/>
          <p:cNvSpPr/>
          <p:nvPr/>
        </p:nvSpPr>
        <p:spPr>
          <a:xfrm>
            <a:off x="6520160" y="1774984"/>
            <a:ext cx="594836" cy="22860"/>
          </a:xfrm>
          <a:prstGeom prst="roundRect">
            <a:avLst>
              <a:gd name="adj" fmla="val 130112"/>
            </a:avLst>
          </a:prstGeom>
          <a:solidFill>
            <a:srgbClr val="535455"/>
          </a:solidFill>
          <a:ln/>
        </p:spPr>
      </p:sp>
      <p:sp>
        <p:nvSpPr>
          <p:cNvPr id="5" name="Shape 3"/>
          <p:cNvSpPr/>
          <p:nvPr/>
        </p:nvSpPr>
        <p:spPr>
          <a:xfrm>
            <a:off x="7092136" y="1563410"/>
            <a:ext cx="446127" cy="446127"/>
          </a:xfrm>
          <a:prstGeom prst="roundRect">
            <a:avLst>
              <a:gd name="adj" fmla="val 6667"/>
            </a:avLst>
          </a:prstGeom>
          <a:solidFill>
            <a:srgbClr val="3A3B3C"/>
          </a:solidFill>
          <a:ln/>
        </p:spPr>
      </p:sp>
      <p:sp>
        <p:nvSpPr>
          <p:cNvPr id="6" name="Text 4"/>
          <p:cNvSpPr/>
          <p:nvPr/>
        </p:nvSpPr>
        <p:spPr>
          <a:xfrm>
            <a:off x="7166431" y="1600557"/>
            <a:ext cx="297418" cy="371713"/>
          </a:xfrm>
          <a:prstGeom prst="rect">
            <a:avLst/>
          </a:prstGeom>
          <a:noFill/>
          <a:ln/>
        </p:spPr>
        <p:txBody>
          <a:bodyPr wrap="none" lIns="0" tIns="0" rIns="0" bIns="0" rtlCol="0" anchor="t"/>
          <a:lstStyle/>
          <a:p>
            <a:pPr algn="ctr" indent="0" marL="0">
              <a:lnSpc>
                <a:spcPts val="2300"/>
              </a:lnSpc>
              <a:buNone/>
            </a:pPr>
            <a:r>
              <a:rPr lang="en-US" sz="2300" dirty="0">
                <a:solidFill>
                  <a:srgbClr val="CFCBBF"/>
                </a:solidFill>
                <a:latin typeface="Prata" pitchFamily="34" charset="0"/>
                <a:ea typeface="Prata" pitchFamily="34" charset="-122"/>
                <a:cs typeface="Prata" pitchFamily="34" charset="-120"/>
              </a:rPr>
              <a:t>1</a:t>
            </a:r>
            <a:endParaRPr lang="en-US" sz="2300" dirty="0"/>
          </a:p>
        </p:txBody>
      </p:sp>
      <p:sp>
        <p:nvSpPr>
          <p:cNvPr id="7" name="Text 5"/>
          <p:cNvSpPr/>
          <p:nvPr/>
        </p:nvSpPr>
        <p:spPr>
          <a:xfrm>
            <a:off x="3547229" y="1631513"/>
            <a:ext cx="2776537" cy="309801"/>
          </a:xfrm>
          <a:prstGeom prst="rect">
            <a:avLst/>
          </a:prstGeom>
          <a:noFill/>
          <a:ln/>
        </p:spPr>
        <p:txBody>
          <a:bodyPr wrap="none" lIns="0" tIns="0" rIns="0" bIns="0" rtlCol="0" anchor="t"/>
          <a:lstStyle/>
          <a:p>
            <a:pPr algn="r" indent="0" marL="0">
              <a:lnSpc>
                <a:spcPts val="2400"/>
              </a:lnSpc>
              <a:buNone/>
            </a:pPr>
            <a:r>
              <a:rPr lang="en-US" sz="1950" dirty="0">
                <a:solidFill>
                  <a:srgbClr val="CFCBBF"/>
                </a:solidFill>
                <a:latin typeface="Prata" pitchFamily="34" charset="0"/>
                <a:ea typeface="Prata" pitchFamily="34" charset="-122"/>
                <a:cs typeface="Prata" pitchFamily="34" charset="-120"/>
              </a:rPr>
              <a:t>Prise réseau défaillante</a:t>
            </a:r>
            <a:endParaRPr lang="en-US" sz="1950" dirty="0"/>
          </a:p>
        </p:txBody>
      </p:sp>
      <p:sp>
        <p:nvSpPr>
          <p:cNvPr id="8" name="Text 6"/>
          <p:cNvSpPr/>
          <p:nvPr/>
        </p:nvSpPr>
        <p:spPr>
          <a:xfrm>
            <a:off x="793075" y="2060258"/>
            <a:ext cx="5530691" cy="1585912"/>
          </a:xfrm>
          <a:prstGeom prst="rect">
            <a:avLst/>
          </a:prstGeom>
          <a:noFill/>
          <a:ln/>
        </p:spPr>
        <p:txBody>
          <a:bodyPr wrap="square" lIns="0" tIns="0" rIns="0" bIns="0" rtlCol="0" anchor="t"/>
          <a:lstStyle/>
          <a:p>
            <a:pPr algn="r" indent="0" marL="0">
              <a:lnSpc>
                <a:spcPts val="2450"/>
              </a:lnSpc>
              <a:buNone/>
            </a:pPr>
            <a:r>
              <a:rPr lang="en-US" sz="1550" dirty="0">
                <a:solidFill>
                  <a:srgbClr val="CFCBBF"/>
                </a:solidFill>
                <a:latin typeface="Raleway" pitchFamily="34" charset="0"/>
                <a:ea typeface="Raleway" pitchFamily="34" charset="-122"/>
                <a:cs typeface="Raleway" pitchFamily="34" charset="-120"/>
              </a:rPr>
              <a:t>Problème : Une prise Ethernet défectueuse entraînait une perte de connectivité dans une salle. Solution : Après diagnostic des câblages et tests de continuité, la prise a été remplacée. Cela a restauré immédiatement l'accès réseau et la fluidité des cours.</a:t>
            </a:r>
            <a:endParaRPr lang="en-US" sz="1550" dirty="0"/>
          </a:p>
        </p:txBody>
      </p:sp>
      <p:sp>
        <p:nvSpPr>
          <p:cNvPr id="9" name="Shape 7"/>
          <p:cNvSpPr/>
          <p:nvPr/>
        </p:nvSpPr>
        <p:spPr>
          <a:xfrm>
            <a:off x="7515404" y="2964537"/>
            <a:ext cx="594836" cy="22860"/>
          </a:xfrm>
          <a:prstGeom prst="roundRect">
            <a:avLst>
              <a:gd name="adj" fmla="val 130112"/>
            </a:avLst>
          </a:prstGeom>
          <a:solidFill>
            <a:srgbClr val="535455"/>
          </a:solidFill>
          <a:ln/>
        </p:spPr>
      </p:sp>
      <p:sp>
        <p:nvSpPr>
          <p:cNvPr id="10" name="Shape 8"/>
          <p:cNvSpPr/>
          <p:nvPr/>
        </p:nvSpPr>
        <p:spPr>
          <a:xfrm>
            <a:off x="7092136" y="2752963"/>
            <a:ext cx="446127" cy="446127"/>
          </a:xfrm>
          <a:prstGeom prst="roundRect">
            <a:avLst>
              <a:gd name="adj" fmla="val 6667"/>
            </a:avLst>
          </a:prstGeom>
          <a:solidFill>
            <a:srgbClr val="3A3B3C"/>
          </a:solidFill>
          <a:ln/>
        </p:spPr>
      </p:sp>
      <p:sp>
        <p:nvSpPr>
          <p:cNvPr id="11" name="Text 9"/>
          <p:cNvSpPr/>
          <p:nvPr/>
        </p:nvSpPr>
        <p:spPr>
          <a:xfrm>
            <a:off x="7166431" y="2790111"/>
            <a:ext cx="297418" cy="371713"/>
          </a:xfrm>
          <a:prstGeom prst="rect">
            <a:avLst/>
          </a:prstGeom>
          <a:noFill/>
          <a:ln/>
        </p:spPr>
        <p:txBody>
          <a:bodyPr wrap="none" lIns="0" tIns="0" rIns="0" bIns="0" rtlCol="0" anchor="t"/>
          <a:lstStyle/>
          <a:p>
            <a:pPr algn="ctr" indent="0" marL="0">
              <a:lnSpc>
                <a:spcPts val="2300"/>
              </a:lnSpc>
              <a:buNone/>
            </a:pPr>
            <a:r>
              <a:rPr lang="en-US" sz="2300" dirty="0">
                <a:solidFill>
                  <a:srgbClr val="CFCBBF"/>
                </a:solidFill>
                <a:latin typeface="Prata" pitchFamily="34" charset="0"/>
                <a:ea typeface="Prata" pitchFamily="34" charset="-122"/>
                <a:cs typeface="Prata" pitchFamily="34" charset="-120"/>
              </a:rPr>
              <a:t>2</a:t>
            </a:r>
            <a:endParaRPr lang="en-US" sz="2300" dirty="0"/>
          </a:p>
        </p:txBody>
      </p:sp>
      <p:sp>
        <p:nvSpPr>
          <p:cNvPr id="12" name="Text 10"/>
          <p:cNvSpPr/>
          <p:nvPr/>
        </p:nvSpPr>
        <p:spPr>
          <a:xfrm>
            <a:off x="8306633" y="2821067"/>
            <a:ext cx="3656886" cy="309801"/>
          </a:xfrm>
          <a:prstGeom prst="rect">
            <a:avLst/>
          </a:prstGeom>
          <a:noFill/>
          <a:ln/>
        </p:spPr>
        <p:txBody>
          <a:bodyPr wrap="none" lIns="0" tIns="0" rIns="0" bIns="0" rtlCol="0" anchor="t"/>
          <a:lstStyle/>
          <a:p>
            <a:pPr algn="l" indent="0" marL="0">
              <a:lnSpc>
                <a:spcPts val="2400"/>
              </a:lnSpc>
              <a:buNone/>
            </a:pPr>
            <a:r>
              <a:rPr lang="en-US" sz="1950" dirty="0">
                <a:solidFill>
                  <a:srgbClr val="CFCBBF"/>
                </a:solidFill>
                <a:latin typeface="Prata" pitchFamily="34" charset="0"/>
                <a:ea typeface="Prata" pitchFamily="34" charset="-122"/>
                <a:cs typeface="Prata" pitchFamily="34" charset="-120"/>
              </a:rPr>
              <a:t>Client Pronote non fonctionnel</a:t>
            </a:r>
            <a:endParaRPr lang="en-US" sz="1950" dirty="0"/>
          </a:p>
        </p:txBody>
      </p:sp>
      <p:sp>
        <p:nvSpPr>
          <p:cNvPr id="13" name="Text 11"/>
          <p:cNvSpPr/>
          <p:nvPr/>
        </p:nvSpPr>
        <p:spPr>
          <a:xfrm>
            <a:off x="8306633" y="3249811"/>
            <a:ext cx="5530691" cy="1585912"/>
          </a:xfrm>
          <a:prstGeom prst="rect">
            <a:avLst/>
          </a:prstGeom>
          <a:noFill/>
          <a:ln/>
        </p:spPr>
        <p:txBody>
          <a:bodyPr wrap="square" lIns="0" tIns="0" rIns="0" bIns="0" rtlCol="0" anchor="t"/>
          <a:lstStyle/>
          <a:p>
            <a:pPr algn="l" indent="0" marL="0">
              <a:lnSpc>
                <a:spcPts val="2450"/>
              </a:lnSpc>
              <a:buNone/>
            </a:pPr>
            <a:r>
              <a:rPr lang="en-US" sz="1550" dirty="0">
                <a:solidFill>
                  <a:srgbClr val="CFCBBF"/>
                </a:solidFill>
                <a:latin typeface="Raleway" pitchFamily="34" charset="0"/>
                <a:ea typeface="Raleway" pitchFamily="34" charset="-122"/>
                <a:cs typeface="Raleway" pitchFamily="34" charset="-120"/>
              </a:rPr>
              <a:t>Problème : Suite à une mise à jour système, le client Pronote pour certains professeurs est devenu instable. Solution : Une réinstallation propre du logiciel a résolu le bug. J'ai aussi documenté le processus pour de futures interventions similaires.</a:t>
            </a:r>
            <a:endParaRPr lang="en-US" sz="1550" dirty="0"/>
          </a:p>
        </p:txBody>
      </p:sp>
      <p:sp>
        <p:nvSpPr>
          <p:cNvPr id="14" name="Shape 12"/>
          <p:cNvSpPr/>
          <p:nvPr/>
        </p:nvSpPr>
        <p:spPr>
          <a:xfrm>
            <a:off x="6520160" y="4254222"/>
            <a:ext cx="594836" cy="22860"/>
          </a:xfrm>
          <a:prstGeom prst="roundRect">
            <a:avLst>
              <a:gd name="adj" fmla="val 130112"/>
            </a:avLst>
          </a:prstGeom>
          <a:solidFill>
            <a:srgbClr val="535455"/>
          </a:solidFill>
          <a:ln/>
        </p:spPr>
      </p:sp>
      <p:sp>
        <p:nvSpPr>
          <p:cNvPr id="15" name="Shape 13"/>
          <p:cNvSpPr/>
          <p:nvPr/>
        </p:nvSpPr>
        <p:spPr>
          <a:xfrm>
            <a:off x="7092136" y="4042648"/>
            <a:ext cx="446127" cy="446127"/>
          </a:xfrm>
          <a:prstGeom prst="roundRect">
            <a:avLst>
              <a:gd name="adj" fmla="val 6667"/>
            </a:avLst>
          </a:prstGeom>
          <a:solidFill>
            <a:srgbClr val="3A3B3C"/>
          </a:solidFill>
          <a:ln/>
        </p:spPr>
      </p:sp>
      <p:sp>
        <p:nvSpPr>
          <p:cNvPr id="16" name="Text 14"/>
          <p:cNvSpPr/>
          <p:nvPr/>
        </p:nvSpPr>
        <p:spPr>
          <a:xfrm>
            <a:off x="7166431" y="4079796"/>
            <a:ext cx="297418" cy="371713"/>
          </a:xfrm>
          <a:prstGeom prst="rect">
            <a:avLst/>
          </a:prstGeom>
          <a:noFill/>
          <a:ln/>
        </p:spPr>
        <p:txBody>
          <a:bodyPr wrap="none" lIns="0" tIns="0" rIns="0" bIns="0" rtlCol="0" anchor="t"/>
          <a:lstStyle/>
          <a:p>
            <a:pPr algn="ctr" indent="0" marL="0">
              <a:lnSpc>
                <a:spcPts val="2300"/>
              </a:lnSpc>
              <a:buNone/>
            </a:pPr>
            <a:r>
              <a:rPr lang="en-US" sz="2300" dirty="0">
                <a:solidFill>
                  <a:srgbClr val="CFCBBF"/>
                </a:solidFill>
                <a:latin typeface="Prata" pitchFamily="34" charset="0"/>
                <a:ea typeface="Prata" pitchFamily="34" charset="-122"/>
                <a:cs typeface="Prata" pitchFamily="34" charset="-120"/>
              </a:rPr>
              <a:t>3</a:t>
            </a:r>
            <a:endParaRPr lang="en-US" sz="2300" dirty="0"/>
          </a:p>
        </p:txBody>
      </p:sp>
      <p:sp>
        <p:nvSpPr>
          <p:cNvPr id="17" name="Text 15"/>
          <p:cNvSpPr/>
          <p:nvPr/>
        </p:nvSpPr>
        <p:spPr>
          <a:xfrm>
            <a:off x="1996916" y="4110752"/>
            <a:ext cx="4326850" cy="309801"/>
          </a:xfrm>
          <a:prstGeom prst="rect">
            <a:avLst/>
          </a:prstGeom>
          <a:noFill/>
          <a:ln/>
        </p:spPr>
        <p:txBody>
          <a:bodyPr wrap="none" lIns="0" tIns="0" rIns="0" bIns="0" rtlCol="0" anchor="t"/>
          <a:lstStyle/>
          <a:p>
            <a:pPr algn="r" indent="0" marL="0">
              <a:lnSpc>
                <a:spcPts val="2400"/>
              </a:lnSpc>
              <a:buNone/>
            </a:pPr>
            <a:r>
              <a:rPr lang="en-US" sz="1950" dirty="0">
                <a:solidFill>
                  <a:srgbClr val="CFCBBF"/>
                </a:solidFill>
                <a:latin typeface="Prata" pitchFamily="34" charset="0"/>
                <a:ea typeface="Prata" pitchFamily="34" charset="-122"/>
                <a:cs typeface="Prata" pitchFamily="34" charset="-120"/>
              </a:rPr>
              <a:t>Absence des disques en session prof</a:t>
            </a:r>
            <a:endParaRPr lang="en-US" sz="1950" dirty="0"/>
          </a:p>
        </p:txBody>
      </p:sp>
      <p:sp>
        <p:nvSpPr>
          <p:cNvPr id="18" name="Text 16"/>
          <p:cNvSpPr/>
          <p:nvPr/>
        </p:nvSpPr>
        <p:spPr>
          <a:xfrm>
            <a:off x="793075" y="4539496"/>
            <a:ext cx="5530691" cy="1903095"/>
          </a:xfrm>
          <a:prstGeom prst="rect">
            <a:avLst/>
          </a:prstGeom>
          <a:noFill/>
          <a:ln/>
        </p:spPr>
        <p:txBody>
          <a:bodyPr wrap="square" lIns="0" tIns="0" rIns="0" bIns="0" rtlCol="0" anchor="t"/>
          <a:lstStyle/>
          <a:p>
            <a:pPr algn="r" indent="0" marL="0">
              <a:lnSpc>
                <a:spcPts val="2450"/>
              </a:lnSpc>
              <a:buNone/>
            </a:pPr>
            <a:r>
              <a:rPr lang="en-US" sz="1550" dirty="0">
                <a:solidFill>
                  <a:srgbClr val="CFCBBF"/>
                </a:solidFill>
                <a:latin typeface="Raleway" pitchFamily="34" charset="0"/>
                <a:ea typeface="Raleway" pitchFamily="34" charset="-122"/>
                <a:cs typeface="Raleway" pitchFamily="34" charset="-120"/>
              </a:rPr>
              <a:t>Problème : Des disques durs n'apparaissaient pas dans les sessions de certains professeurs, empêchant l'accès aux données. Solution : J'ai analysé les scripts de connexion et les stratégies de groupe (GPO) pour identifier le conflit, puis j'ai restauré les profils affectés, assurant l'accès aux ressources.</a:t>
            </a:r>
            <a:endParaRPr lang="en-US" sz="1550" dirty="0"/>
          </a:p>
        </p:txBody>
      </p:sp>
      <p:sp>
        <p:nvSpPr>
          <p:cNvPr id="19" name="Shape 17"/>
          <p:cNvSpPr/>
          <p:nvPr/>
        </p:nvSpPr>
        <p:spPr>
          <a:xfrm>
            <a:off x="7515404" y="5652373"/>
            <a:ext cx="594836" cy="22860"/>
          </a:xfrm>
          <a:prstGeom prst="roundRect">
            <a:avLst>
              <a:gd name="adj" fmla="val 130112"/>
            </a:avLst>
          </a:prstGeom>
          <a:solidFill>
            <a:srgbClr val="535455"/>
          </a:solidFill>
          <a:ln/>
        </p:spPr>
      </p:sp>
      <p:sp>
        <p:nvSpPr>
          <p:cNvPr id="20" name="Shape 18"/>
          <p:cNvSpPr/>
          <p:nvPr/>
        </p:nvSpPr>
        <p:spPr>
          <a:xfrm>
            <a:off x="7092136" y="5440799"/>
            <a:ext cx="446127" cy="446127"/>
          </a:xfrm>
          <a:prstGeom prst="roundRect">
            <a:avLst>
              <a:gd name="adj" fmla="val 6667"/>
            </a:avLst>
          </a:prstGeom>
          <a:solidFill>
            <a:srgbClr val="3A3B3C"/>
          </a:solidFill>
          <a:ln/>
        </p:spPr>
      </p:sp>
      <p:sp>
        <p:nvSpPr>
          <p:cNvPr id="21" name="Text 19"/>
          <p:cNvSpPr/>
          <p:nvPr/>
        </p:nvSpPr>
        <p:spPr>
          <a:xfrm>
            <a:off x="7166431" y="5477947"/>
            <a:ext cx="297418" cy="371713"/>
          </a:xfrm>
          <a:prstGeom prst="rect">
            <a:avLst/>
          </a:prstGeom>
          <a:noFill/>
          <a:ln/>
        </p:spPr>
        <p:txBody>
          <a:bodyPr wrap="none" lIns="0" tIns="0" rIns="0" bIns="0" rtlCol="0" anchor="t"/>
          <a:lstStyle/>
          <a:p>
            <a:pPr algn="ctr" indent="0" marL="0">
              <a:lnSpc>
                <a:spcPts val="2300"/>
              </a:lnSpc>
              <a:buNone/>
            </a:pPr>
            <a:r>
              <a:rPr lang="en-US" sz="2300" dirty="0">
                <a:solidFill>
                  <a:srgbClr val="CFCBBF"/>
                </a:solidFill>
                <a:latin typeface="Prata" pitchFamily="34" charset="0"/>
                <a:ea typeface="Prata" pitchFamily="34" charset="-122"/>
                <a:cs typeface="Prata" pitchFamily="34" charset="-120"/>
              </a:rPr>
              <a:t>4</a:t>
            </a:r>
            <a:endParaRPr lang="en-US" sz="2300" dirty="0"/>
          </a:p>
        </p:txBody>
      </p:sp>
      <p:sp>
        <p:nvSpPr>
          <p:cNvPr id="22" name="Text 20"/>
          <p:cNvSpPr/>
          <p:nvPr/>
        </p:nvSpPr>
        <p:spPr>
          <a:xfrm>
            <a:off x="8306633" y="5508903"/>
            <a:ext cx="3993356" cy="309801"/>
          </a:xfrm>
          <a:prstGeom prst="rect">
            <a:avLst/>
          </a:prstGeom>
          <a:noFill/>
          <a:ln/>
        </p:spPr>
        <p:txBody>
          <a:bodyPr wrap="none" lIns="0" tIns="0" rIns="0" bIns="0" rtlCol="0" anchor="t"/>
          <a:lstStyle/>
          <a:p>
            <a:pPr algn="l" indent="0" marL="0">
              <a:lnSpc>
                <a:spcPts val="2400"/>
              </a:lnSpc>
              <a:buNone/>
            </a:pPr>
            <a:r>
              <a:rPr lang="en-US" sz="1950" dirty="0">
                <a:solidFill>
                  <a:srgbClr val="CFCBBF"/>
                </a:solidFill>
                <a:latin typeface="Prata" pitchFamily="34" charset="0"/>
                <a:ea typeface="Prata" pitchFamily="34" charset="-122"/>
                <a:cs typeface="Prata" pitchFamily="34" charset="-120"/>
              </a:rPr>
              <a:t>Connexion aux dalles interactives</a:t>
            </a:r>
            <a:endParaRPr lang="en-US" sz="1950" dirty="0"/>
          </a:p>
        </p:txBody>
      </p:sp>
      <p:sp>
        <p:nvSpPr>
          <p:cNvPr id="23" name="Text 21"/>
          <p:cNvSpPr/>
          <p:nvPr/>
        </p:nvSpPr>
        <p:spPr>
          <a:xfrm>
            <a:off x="8306633" y="5937647"/>
            <a:ext cx="5530691" cy="1585912"/>
          </a:xfrm>
          <a:prstGeom prst="rect">
            <a:avLst/>
          </a:prstGeom>
          <a:noFill/>
          <a:ln/>
        </p:spPr>
        <p:txBody>
          <a:bodyPr wrap="square" lIns="0" tIns="0" rIns="0" bIns="0" rtlCol="0" anchor="t"/>
          <a:lstStyle/>
          <a:p>
            <a:pPr algn="l" indent="0" marL="0">
              <a:lnSpc>
                <a:spcPts val="2450"/>
              </a:lnSpc>
              <a:buNone/>
            </a:pPr>
            <a:r>
              <a:rPr lang="en-US" sz="1550" dirty="0">
                <a:solidFill>
                  <a:srgbClr val="CFCBBF"/>
                </a:solidFill>
                <a:latin typeface="Raleway" pitchFamily="34" charset="0"/>
                <a:ea typeface="Raleway" pitchFamily="34" charset="-122"/>
                <a:cs typeface="Raleway" pitchFamily="34" charset="-120"/>
              </a:rPr>
              <a:t>Problème : Difficultés à établir la connexion entre les PC et les dalles interactives en salle de cours. Solution : J'ai testé différents ports (HDMI, VGA) et effectué les mises à jour des pilotes graphiques et des firmwares des dalles, assurant ainsi une projection stable et interactive.</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604838"/>
            <a:ext cx="6848713" cy="620078"/>
          </a:xfrm>
          <a:prstGeom prst="rect">
            <a:avLst/>
          </a:prstGeom>
          <a:noFill/>
          <a:ln/>
        </p:spPr>
        <p:txBody>
          <a:bodyPr wrap="none" lIns="0" tIns="0" rIns="0" bIns="0" rtlCol="0" anchor="t"/>
          <a:lstStyle/>
          <a:p>
            <a:pPr algn="l" indent="0" marL="0">
              <a:lnSpc>
                <a:spcPts val="4850"/>
              </a:lnSpc>
              <a:buNone/>
            </a:pPr>
            <a:r>
              <a:rPr lang="en-US" sz="3900" dirty="0">
                <a:solidFill>
                  <a:srgbClr val="F2E782"/>
                </a:solidFill>
                <a:latin typeface="Prata" pitchFamily="34" charset="0"/>
                <a:ea typeface="Prata" pitchFamily="34" charset="-122"/>
                <a:cs typeface="Prata" pitchFamily="34" charset="-120"/>
              </a:rPr>
              <a:t>7. Intégration professionnelle</a:t>
            </a:r>
            <a:endParaRPr lang="en-US" sz="3900" dirty="0"/>
          </a:p>
        </p:txBody>
      </p:sp>
      <p:pic>
        <p:nvPicPr>
          <p:cNvPr id="3" name="Image 0" descr="preencoded.png">    </p:cNvPr>
          <p:cNvPicPr>
            <a:picLocks noChangeAspect="1"/>
          </p:cNvPicPr>
          <p:nvPr/>
        </p:nvPicPr>
        <p:blipFill>
          <a:blip r:embed="rId1"/>
          <a:stretch>
            <a:fillRect/>
          </a:stretch>
        </p:blipFill>
        <p:spPr>
          <a:xfrm>
            <a:off x="793790" y="1621750"/>
            <a:ext cx="6521410" cy="793790"/>
          </a:xfrm>
          <a:prstGeom prst="rect">
            <a:avLst/>
          </a:prstGeom>
        </p:spPr>
      </p:pic>
      <p:sp>
        <p:nvSpPr>
          <p:cNvPr id="4" name="Text 1"/>
          <p:cNvSpPr/>
          <p:nvPr/>
        </p:nvSpPr>
        <p:spPr>
          <a:xfrm>
            <a:off x="992148" y="2613898"/>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CFCBBF"/>
                </a:solidFill>
                <a:latin typeface="Prata" pitchFamily="34" charset="0"/>
                <a:ea typeface="Prata" pitchFamily="34" charset="-122"/>
                <a:cs typeface="Prata" pitchFamily="34" charset="-120"/>
              </a:rPr>
              <a:t>Travail d'Équipe</a:t>
            </a:r>
            <a:endParaRPr lang="en-US" sz="1950" dirty="0"/>
          </a:p>
        </p:txBody>
      </p:sp>
      <p:sp>
        <p:nvSpPr>
          <p:cNvPr id="5" name="Text 2"/>
          <p:cNvSpPr/>
          <p:nvPr/>
        </p:nvSpPr>
        <p:spPr>
          <a:xfrm>
            <a:off x="992148" y="3043118"/>
            <a:ext cx="6124694" cy="952619"/>
          </a:xfrm>
          <a:prstGeom prst="rect">
            <a:avLst/>
          </a:prstGeom>
          <a:noFill/>
          <a:ln/>
        </p:spPr>
        <p:txBody>
          <a:bodyPr wrap="square" lIns="0" tIns="0" rIns="0" bIns="0" rtlCol="0" anchor="t"/>
          <a:lstStyle/>
          <a:p>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Intégration fluide au sein d'une équipe IT compétente et très accueillante. L'ambiance bienveillante a favorisé un apprentissage rapide et efficace.</a:t>
            </a:r>
            <a:endParaRPr lang="en-US" sz="1550" dirty="0"/>
          </a:p>
        </p:txBody>
      </p:sp>
      <p:pic>
        <p:nvPicPr>
          <p:cNvPr id="6" name="Image 1" descr="preencoded.png">    </p:cNvPr>
          <p:cNvPicPr>
            <a:picLocks noChangeAspect="1"/>
          </p:cNvPicPr>
          <p:nvPr/>
        </p:nvPicPr>
        <p:blipFill>
          <a:blip r:embed="rId2"/>
          <a:stretch>
            <a:fillRect/>
          </a:stretch>
        </p:blipFill>
        <p:spPr>
          <a:xfrm>
            <a:off x="7315200" y="1621750"/>
            <a:ext cx="6521410" cy="793790"/>
          </a:xfrm>
          <a:prstGeom prst="rect">
            <a:avLst/>
          </a:prstGeom>
        </p:spPr>
      </p:pic>
      <p:sp>
        <p:nvSpPr>
          <p:cNvPr id="7" name="Text 3"/>
          <p:cNvSpPr/>
          <p:nvPr/>
        </p:nvSpPr>
        <p:spPr>
          <a:xfrm>
            <a:off x="7513558" y="2613898"/>
            <a:ext cx="3087767" cy="310158"/>
          </a:xfrm>
          <a:prstGeom prst="rect">
            <a:avLst/>
          </a:prstGeom>
          <a:noFill/>
          <a:ln/>
        </p:spPr>
        <p:txBody>
          <a:bodyPr wrap="none" lIns="0" tIns="0" rIns="0" bIns="0" rtlCol="0" anchor="t"/>
          <a:lstStyle/>
          <a:p>
            <a:pPr algn="l" indent="0" marL="0">
              <a:lnSpc>
                <a:spcPts val="2400"/>
              </a:lnSpc>
              <a:buNone/>
            </a:pPr>
            <a:r>
              <a:rPr lang="en-US" sz="1950" dirty="0">
                <a:solidFill>
                  <a:srgbClr val="CFCBBF"/>
                </a:solidFill>
                <a:latin typeface="Prata" pitchFamily="34" charset="0"/>
                <a:ea typeface="Prata" pitchFamily="34" charset="-122"/>
                <a:cs typeface="Prata" pitchFamily="34" charset="-120"/>
              </a:rPr>
              <a:t>Encadrement et Mentorat</a:t>
            </a:r>
            <a:endParaRPr lang="en-US" sz="1950" dirty="0"/>
          </a:p>
        </p:txBody>
      </p:sp>
      <p:sp>
        <p:nvSpPr>
          <p:cNvPr id="8" name="Text 4"/>
          <p:cNvSpPr/>
          <p:nvPr/>
        </p:nvSpPr>
        <p:spPr>
          <a:xfrm>
            <a:off x="7513558" y="3043118"/>
            <a:ext cx="6124694" cy="952619"/>
          </a:xfrm>
          <a:prstGeom prst="rect">
            <a:avLst/>
          </a:prstGeom>
          <a:noFill/>
          <a:ln/>
        </p:spPr>
        <p:txBody>
          <a:bodyPr wrap="square" lIns="0" tIns="0" rIns="0" bIns="0" rtlCol="0" anchor="t"/>
          <a:lstStyle/>
          <a:p>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Mon tuteur de stage a fourni un accompagnement constant, avec des conseils précis et pertinents, facilitant la montée en compétence et la résolution de problèmes complexes.</a:t>
            </a:r>
            <a:endParaRPr lang="en-US" sz="1550" dirty="0"/>
          </a:p>
        </p:txBody>
      </p:sp>
      <p:pic>
        <p:nvPicPr>
          <p:cNvPr id="9" name="Image 2" descr="preencoded.png">    </p:cNvPr>
          <p:cNvPicPr>
            <a:picLocks noChangeAspect="1"/>
          </p:cNvPicPr>
          <p:nvPr/>
        </p:nvPicPr>
        <p:blipFill>
          <a:blip r:embed="rId3"/>
          <a:stretch>
            <a:fillRect/>
          </a:stretch>
        </p:blipFill>
        <p:spPr>
          <a:xfrm>
            <a:off x="793790" y="4194096"/>
            <a:ext cx="6521410" cy="793790"/>
          </a:xfrm>
          <a:prstGeom prst="rect">
            <a:avLst/>
          </a:prstGeom>
        </p:spPr>
      </p:pic>
      <p:sp>
        <p:nvSpPr>
          <p:cNvPr id="10" name="Text 5"/>
          <p:cNvSpPr/>
          <p:nvPr/>
        </p:nvSpPr>
        <p:spPr>
          <a:xfrm>
            <a:off x="992148" y="5186243"/>
            <a:ext cx="2858333" cy="310158"/>
          </a:xfrm>
          <a:prstGeom prst="rect">
            <a:avLst/>
          </a:prstGeom>
          <a:noFill/>
          <a:ln/>
        </p:spPr>
        <p:txBody>
          <a:bodyPr wrap="none" lIns="0" tIns="0" rIns="0" bIns="0" rtlCol="0" anchor="t"/>
          <a:lstStyle/>
          <a:p>
            <a:pPr algn="l" indent="0" marL="0">
              <a:lnSpc>
                <a:spcPts val="2400"/>
              </a:lnSpc>
              <a:buNone/>
            </a:pPr>
            <a:r>
              <a:rPr lang="en-US" sz="1950" dirty="0">
                <a:solidFill>
                  <a:srgbClr val="CFCBBF"/>
                </a:solidFill>
                <a:latin typeface="Prata" pitchFamily="34" charset="0"/>
                <a:ea typeface="Prata" pitchFamily="34" charset="-122"/>
                <a:cs typeface="Prata" pitchFamily="34" charset="-120"/>
              </a:rPr>
              <a:t>Communication Interne</a:t>
            </a:r>
            <a:endParaRPr lang="en-US" sz="1950" dirty="0"/>
          </a:p>
        </p:txBody>
      </p:sp>
      <p:sp>
        <p:nvSpPr>
          <p:cNvPr id="11" name="Text 6"/>
          <p:cNvSpPr/>
          <p:nvPr/>
        </p:nvSpPr>
        <p:spPr>
          <a:xfrm>
            <a:off x="992148" y="5615464"/>
            <a:ext cx="6124694" cy="952619"/>
          </a:xfrm>
          <a:prstGeom prst="rect">
            <a:avLst/>
          </a:prstGeom>
          <a:noFill/>
          <a:ln/>
        </p:spPr>
        <p:txBody>
          <a:bodyPr wrap="square" lIns="0" tIns="0" rIns="0" bIns="0" rtlCol="0" anchor="t"/>
          <a:lstStyle/>
          <a:p>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Participation active aux réunions techniques hebdomadaires, permettant de fixer les objectifs, de discuter des priorités et de coordonner les actions avec l'ensemble de l'équipe.</a:t>
            </a:r>
            <a:endParaRPr lang="en-US" sz="1550" dirty="0"/>
          </a:p>
        </p:txBody>
      </p:sp>
      <p:pic>
        <p:nvPicPr>
          <p:cNvPr id="12" name="Image 3" descr="preencoded.png">    </p:cNvPr>
          <p:cNvPicPr>
            <a:picLocks noChangeAspect="1"/>
          </p:cNvPicPr>
          <p:nvPr/>
        </p:nvPicPr>
        <p:blipFill>
          <a:blip r:embed="rId4"/>
          <a:stretch>
            <a:fillRect/>
          </a:stretch>
        </p:blipFill>
        <p:spPr>
          <a:xfrm>
            <a:off x="7315200" y="4194096"/>
            <a:ext cx="6521410" cy="793790"/>
          </a:xfrm>
          <a:prstGeom prst="rect">
            <a:avLst/>
          </a:prstGeom>
        </p:spPr>
      </p:pic>
      <p:sp>
        <p:nvSpPr>
          <p:cNvPr id="13" name="Text 7"/>
          <p:cNvSpPr/>
          <p:nvPr/>
        </p:nvSpPr>
        <p:spPr>
          <a:xfrm>
            <a:off x="7513558" y="5186243"/>
            <a:ext cx="3762018" cy="310158"/>
          </a:xfrm>
          <a:prstGeom prst="rect">
            <a:avLst/>
          </a:prstGeom>
          <a:noFill/>
          <a:ln/>
        </p:spPr>
        <p:txBody>
          <a:bodyPr wrap="none" lIns="0" tIns="0" rIns="0" bIns="0" rtlCol="0" anchor="t"/>
          <a:lstStyle/>
          <a:p>
            <a:pPr algn="l" indent="0" marL="0">
              <a:lnSpc>
                <a:spcPts val="2400"/>
              </a:lnSpc>
              <a:buNone/>
            </a:pPr>
            <a:r>
              <a:rPr lang="en-US" sz="1950" dirty="0">
                <a:solidFill>
                  <a:srgbClr val="CFCBBF"/>
                </a:solidFill>
                <a:latin typeface="Prata" pitchFamily="34" charset="0"/>
                <a:ea typeface="Prata" pitchFamily="34" charset="-122"/>
                <a:cs typeface="Prata" pitchFamily="34" charset="-120"/>
              </a:rPr>
              <a:t>Relationnel avec les Utilisateurs</a:t>
            </a:r>
            <a:endParaRPr lang="en-US" sz="1950" dirty="0"/>
          </a:p>
        </p:txBody>
      </p:sp>
      <p:sp>
        <p:nvSpPr>
          <p:cNvPr id="14" name="Text 8"/>
          <p:cNvSpPr/>
          <p:nvPr/>
        </p:nvSpPr>
        <p:spPr>
          <a:xfrm>
            <a:off x="7513558" y="5615464"/>
            <a:ext cx="6124694" cy="952619"/>
          </a:xfrm>
          <a:prstGeom prst="rect">
            <a:avLst/>
          </a:prstGeom>
          <a:noFill/>
          <a:ln/>
        </p:spPr>
        <p:txBody>
          <a:bodyPr wrap="square" lIns="0" tIns="0" rIns="0" bIns="0" rtlCol="0" anchor="t"/>
          <a:lstStyle/>
          <a:p>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Communication essentielle et régulière avec les professeurs pour comprendre leurs besoins techniques, offrir un support efficace et adapter les solutions aux contraintes pédagogiques.</a:t>
            </a:r>
            <a:endParaRPr lang="en-US" sz="1550" dirty="0"/>
          </a:p>
        </p:txBody>
      </p:sp>
      <p:sp>
        <p:nvSpPr>
          <p:cNvPr id="15" name="Text 9"/>
          <p:cNvSpPr/>
          <p:nvPr/>
        </p:nvSpPr>
        <p:spPr>
          <a:xfrm>
            <a:off x="793790" y="6989683"/>
            <a:ext cx="13042821" cy="635079"/>
          </a:xfrm>
          <a:prstGeom prst="rect">
            <a:avLst/>
          </a:prstGeom>
          <a:noFill/>
          <a:ln/>
        </p:spPr>
        <p:txBody>
          <a:bodyPr wrap="square" lIns="0" tIns="0" rIns="0" bIns="0" rtlCol="0" anchor="t"/>
          <a:lstStyle/>
          <a:p>
            <a:pPr algn="l" indent="0" marL="0">
              <a:lnSpc>
                <a:spcPts val="2500"/>
              </a:lnSpc>
              <a:buNone/>
            </a:pPr>
            <a:r>
              <a:rPr lang="en-US" sz="1550" dirty="0">
                <a:solidFill>
                  <a:srgbClr val="CFCBBF"/>
                </a:solidFill>
                <a:latin typeface="Raleway" pitchFamily="34" charset="0"/>
                <a:ea typeface="Raleway" pitchFamily="34" charset="-122"/>
                <a:cs typeface="Raleway" pitchFamily="34" charset="-120"/>
              </a:rPr>
              <a:t>Cette immersion m'a permis de développer mes compétences techniques et interpersonnelles, en m'adaptant aux dynamiques d'une équipe professionnelle et aux attentes des utilisateurs.</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690562" y="692229"/>
            <a:ext cx="4316016" cy="539472"/>
          </a:xfrm>
          <a:prstGeom prst="rect">
            <a:avLst/>
          </a:prstGeom>
          <a:noFill/>
          <a:ln/>
        </p:spPr>
        <p:txBody>
          <a:bodyPr wrap="none" lIns="0" tIns="0" rIns="0" bIns="0" rtlCol="0" anchor="t"/>
          <a:lstStyle/>
          <a:p>
            <a:pPr algn="l" indent="0" marL="0">
              <a:lnSpc>
                <a:spcPts val="4200"/>
              </a:lnSpc>
              <a:buNone/>
            </a:pPr>
            <a:r>
              <a:rPr lang="en-US" sz="3350" dirty="0">
                <a:solidFill>
                  <a:srgbClr val="F2E782"/>
                </a:solidFill>
                <a:latin typeface="Prata" pitchFamily="34" charset="0"/>
                <a:ea typeface="Prata" pitchFamily="34" charset="-122"/>
                <a:cs typeface="Prata" pitchFamily="34" charset="-120"/>
              </a:rPr>
              <a:t>8. Bilan personnel</a:t>
            </a:r>
            <a:endParaRPr lang="en-US" sz="3350" dirty="0"/>
          </a:p>
        </p:txBody>
      </p:sp>
      <p:pic>
        <p:nvPicPr>
          <p:cNvPr id="3" name="Image 0" descr="preencoded.png">    </p:cNvPr>
          <p:cNvPicPr>
            <a:picLocks noChangeAspect="1"/>
          </p:cNvPicPr>
          <p:nvPr/>
        </p:nvPicPr>
        <p:blipFill>
          <a:blip r:embed="rId1"/>
          <a:stretch>
            <a:fillRect/>
          </a:stretch>
        </p:blipFill>
        <p:spPr>
          <a:xfrm>
            <a:off x="3183017" y="1576983"/>
            <a:ext cx="1639491" cy="1271111"/>
          </a:xfrm>
          <a:prstGeom prst="rect">
            <a:avLst/>
          </a:prstGeom>
        </p:spPr>
      </p:pic>
      <p:sp>
        <p:nvSpPr>
          <p:cNvPr id="4" name="Text 1"/>
          <p:cNvSpPr/>
          <p:nvPr/>
        </p:nvSpPr>
        <p:spPr>
          <a:xfrm>
            <a:off x="3881318" y="2225516"/>
            <a:ext cx="242768" cy="303371"/>
          </a:xfrm>
          <a:prstGeom prst="rect">
            <a:avLst/>
          </a:prstGeom>
          <a:noFill/>
          <a:ln/>
        </p:spPr>
        <p:txBody>
          <a:bodyPr wrap="none" lIns="0" tIns="0" rIns="0" bIns="0" rtlCol="0" anchor="t"/>
          <a:lstStyle/>
          <a:p>
            <a:pPr algn="ctr" indent="0" marL="0">
              <a:lnSpc>
                <a:spcPts val="3050"/>
              </a:lnSpc>
              <a:buNone/>
            </a:pPr>
            <a:r>
              <a:rPr lang="en-US" sz="1900" dirty="0">
                <a:solidFill>
                  <a:srgbClr val="CFCBBF"/>
                </a:solidFill>
                <a:latin typeface="Prata" pitchFamily="34" charset="0"/>
                <a:ea typeface="Prata" pitchFamily="34" charset="-122"/>
                <a:cs typeface="Prata" pitchFamily="34" charset="-120"/>
              </a:rPr>
              <a:t>1</a:t>
            </a:r>
            <a:endParaRPr lang="en-US" sz="1900" dirty="0"/>
          </a:p>
        </p:txBody>
      </p:sp>
      <p:sp>
        <p:nvSpPr>
          <p:cNvPr id="5" name="Text 2"/>
          <p:cNvSpPr/>
          <p:nvPr/>
        </p:nvSpPr>
        <p:spPr>
          <a:xfrm>
            <a:off x="4995148" y="1749623"/>
            <a:ext cx="2158008" cy="269796"/>
          </a:xfrm>
          <a:prstGeom prst="rect">
            <a:avLst/>
          </a:prstGeom>
          <a:noFill/>
          <a:ln/>
        </p:spPr>
        <p:txBody>
          <a:bodyPr wrap="none" lIns="0" tIns="0" rIns="0" bIns="0" rtlCol="0" anchor="t"/>
          <a:lstStyle/>
          <a:p>
            <a:pPr algn="l" indent="0" marL="0">
              <a:lnSpc>
                <a:spcPts val="2100"/>
              </a:lnSpc>
              <a:buNone/>
            </a:pPr>
            <a:r>
              <a:rPr lang="en-US" sz="1650" dirty="0">
                <a:solidFill>
                  <a:srgbClr val="CFCBBF"/>
                </a:solidFill>
                <a:latin typeface="Prata" pitchFamily="34" charset="0"/>
                <a:ea typeface="Prata" pitchFamily="34" charset="-122"/>
                <a:cs typeface="Prata" pitchFamily="34" charset="-120"/>
              </a:rPr>
              <a:t>Confiance en Soi</a:t>
            </a:r>
            <a:endParaRPr lang="en-US" sz="1650" dirty="0"/>
          </a:p>
        </p:txBody>
      </p:sp>
      <p:sp>
        <p:nvSpPr>
          <p:cNvPr id="6" name="Text 3"/>
          <p:cNvSpPr/>
          <p:nvPr/>
        </p:nvSpPr>
        <p:spPr>
          <a:xfrm>
            <a:off x="4995148" y="2123003"/>
            <a:ext cx="8772049" cy="552450"/>
          </a:xfrm>
          <a:prstGeom prst="rect">
            <a:avLst/>
          </a:prstGeom>
          <a:noFill/>
          <a:ln/>
        </p:spPr>
        <p:txBody>
          <a:bodyPr wrap="square" lIns="0" tIns="0" rIns="0" bIns="0" rtlCol="0" anchor="t"/>
          <a:lstStyle/>
          <a:p>
            <a:pPr algn="l" indent="0" marL="0">
              <a:lnSpc>
                <a:spcPts val="2150"/>
              </a:lnSpc>
              <a:buNone/>
            </a:pPr>
            <a:r>
              <a:rPr lang="en-US" sz="1350" dirty="0">
                <a:solidFill>
                  <a:srgbClr val="CFCBBF"/>
                </a:solidFill>
                <a:latin typeface="Raleway" pitchFamily="34" charset="0"/>
                <a:ea typeface="Raleway" pitchFamily="34" charset="-122"/>
                <a:cs typeface="Raleway" pitchFamily="34" charset="-120"/>
              </a:rPr>
              <a:t>Ce stage a significativement renforcé ma confiance dans ma capacité à résoudre des pannes complexes de manière autonome.</a:t>
            </a:r>
            <a:endParaRPr lang="en-US" sz="1350" dirty="0"/>
          </a:p>
        </p:txBody>
      </p:sp>
      <p:sp>
        <p:nvSpPr>
          <p:cNvPr id="7" name="Shape 4"/>
          <p:cNvSpPr/>
          <p:nvPr/>
        </p:nvSpPr>
        <p:spPr>
          <a:xfrm>
            <a:off x="4865608" y="2860119"/>
            <a:ext cx="9031129" cy="11430"/>
          </a:xfrm>
          <a:prstGeom prst="roundRect">
            <a:avLst>
              <a:gd name="adj" fmla="val 226565"/>
            </a:avLst>
          </a:prstGeom>
          <a:solidFill>
            <a:srgbClr val="535455"/>
          </a:solidFill>
          <a:ln/>
        </p:spPr>
      </p:sp>
      <p:pic>
        <p:nvPicPr>
          <p:cNvPr id="8" name="Image 1" descr="preencoded.png">    </p:cNvPr>
          <p:cNvPicPr>
            <a:picLocks noChangeAspect="1"/>
          </p:cNvPicPr>
          <p:nvPr/>
        </p:nvPicPr>
        <p:blipFill>
          <a:blip r:embed="rId2"/>
          <a:stretch>
            <a:fillRect/>
          </a:stretch>
        </p:blipFill>
        <p:spPr>
          <a:xfrm>
            <a:off x="2363272" y="2891195"/>
            <a:ext cx="3279100" cy="1271111"/>
          </a:xfrm>
          <a:prstGeom prst="rect">
            <a:avLst/>
          </a:prstGeom>
        </p:spPr>
      </p:pic>
      <p:sp>
        <p:nvSpPr>
          <p:cNvPr id="9" name="Text 5"/>
          <p:cNvSpPr/>
          <p:nvPr/>
        </p:nvSpPr>
        <p:spPr>
          <a:xfrm>
            <a:off x="3881438" y="3375065"/>
            <a:ext cx="242768" cy="303371"/>
          </a:xfrm>
          <a:prstGeom prst="rect">
            <a:avLst/>
          </a:prstGeom>
          <a:noFill/>
          <a:ln/>
        </p:spPr>
        <p:txBody>
          <a:bodyPr wrap="none" lIns="0" tIns="0" rIns="0" bIns="0" rtlCol="0" anchor="t"/>
          <a:lstStyle/>
          <a:p>
            <a:pPr algn="ctr" indent="0" marL="0">
              <a:lnSpc>
                <a:spcPts val="3050"/>
              </a:lnSpc>
              <a:buNone/>
            </a:pPr>
            <a:r>
              <a:rPr lang="en-US" sz="1900" dirty="0">
                <a:solidFill>
                  <a:srgbClr val="CFCBBF"/>
                </a:solidFill>
                <a:latin typeface="Prata" pitchFamily="34" charset="0"/>
                <a:ea typeface="Prata" pitchFamily="34" charset="-122"/>
                <a:cs typeface="Prata" pitchFamily="34" charset="-120"/>
              </a:rPr>
              <a:t>2</a:t>
            </a:r>
            <a:endParaRPr lang="en-US" sz="1900" dirty="0"/>
          </a:p>
        </p:txBody>
      </p:sp>
      <p:sp>
        <p:nvSpPr>
          <p:cNvPr id="10" name="Text 6"/>
          <p:cNvSpPr/>
          <p:nvPr/>
        </p:nvSpPr>
        <p:spPr>
          <a:xfrm>
            <a:off x="5815013" y="3063835"/>
            <a:ext cx="2158008" cy="269796"/>
          </a:xfrm>
          <a:prstGeom prst="rect">
            <a:avLst/>
          </a:prstGeom>
          <a:noFill/>
          <a:ln/>
        </p:spPr>
        <p:txBody>
          <a:bodyPr wrap="none" lIns="0" tIns="0" rIns="0" bIns="0" rtlCol="0" anchor="t"/>
          <a:lstStyle/>
          <a:p>
            <a:pPr algn="l" indent="0" marL="0">
              <a:lnSpc>
                <a:spcPts val="2100"/>
              </a:lnSpc>
              <a:buNone/>
            </a:pPr>
            <a:r>
              <a:rPr lang="en-US" sz="1650" dirty="0">
                <a:solidFill>
                  <a:srgbClr val="CFCBBF"/>
                </a:solidFill>
                <a:latin typeface="Prata" pitchFamily="34" charset="0"/>
                <a:ea typeface="Prata" pitchFamily="34" charset="-122"/>
                <a:cs typeface="Prata" pitchFamily="34" charset="-120"/>
              </a:rPr>
              <a:t>Maîtrise Technique</a:t>
            </a:r>
            <a:endParaRPr lang="en-US" sz="1650" dirty="0"/>
          </a:p>
        </p:txBody>
      </p:sp>
      <p:sp>
        <p:nvSpPr>
          <p:cNvPr id="11" name="Text 7"/>
          <p:cNvSpPr/>
          <p:nvPr/>
        </p:nvSpPr>
        <p:spPr>
          <a:xfrm>
            <a:off x="5815013" y="3437215"/>
            <a:ext cx="7952184" cy="552450"/>
          </a:xfrm>
          <a:prstGeom prst="rect">
            <a:avLst/>
          </a:prstGeom>
          <a:noFill/>
          <a:ln/>
        </p:spPr>
        <p:txBody>
          <a:bodyPr wrap="square" lIns="0" tIns="0" rIns="0" bIns="0" rtlCol="0" anchor="t"/>
          <a:lstStyle/>
          <a:p>
            <a:pPr algn="l" indent="0" marL="0">
              <a:lnSpc>
                <a:spcPts val="2150"/>
              </a:lnSpc>
              <a:buNone/>
            </a:pPr>
            <a:r>
              <a:rPr lang="en-US" sz="1350" dirty="0">
                <a:solidFill>
                  <a:srgbClr val="CFCBBF"/>
                </a:solidFill>
                <a:latin typeface="Raleway" pitchFamily="34" charset="0"/>
                <a:ea typeface="Raleway" pitchFamily="34" charset="-122"/>
                <a:cs typeface="Raleway" pitchFamily="34" charset="-120"/>
              </a:rPr>
              <a:t>J'ai approfondi ma maîtrise de l'installation système, des systèmes d'exploitation et des configurations réseau.</a:t>
            </a:r>
            <a:endParaRPr lang="en-US" sz="1350" dirty="0"/>
          </a:p>
        </p:txBody>
      </p:sp>
      <p:sp>
        <p:nvSpPr>
          <p:cNvPr id="12" name="Shape 8"/>
          <p:cNvSpPr/>
          <p:nvPr/>
        </p:nvSpPr>
        <p:spPr>
          <a:xfrm>
            <a:off x="5685473" y="4174331"/>
            <a:ext cx="8211264" cy="11430"/>
          </a:xfrm>
          <a:prstGeom prst="roundRect">
            <a:avLst>
              <a:gd name="adj" fmla="val 226565"/>
            </a:avLst>
          </a:prstGeom>
          <a:solidFill>
            <a:srgbClr val="535455"/>
          </a:solidFill>
          <a:ln/>
        </p:spPr>
      </p:sp>
      <p:pic>
        <p:nvPicPr>
          <p:cNvPr id="13" name="Image 2" descr="preencoded.png">    </p:cNvPr>
          <p:cNvPicPr>
            <a:picLocks noChangeAspect="1"/>
          </p:cNvPicPr>
          <p:nvPr/>
        </p:nvPicPr>
        <p:blipFill>
          <a:blip r:embed="rId3"/>
          <a:stretch>
            <a:fillRect/>
          </a:stretch>
        </p:blipFill>
        <p:spPr>
          <a:xfrm>
            <a:off x="1543407" y="4205407"/>
            <a:ext cx="4918710" cy="1271111"/>
          </a:xfrm>
          <a:prstGeom prst="rect">
            <a:avLst/>
          </a:prstGeom>
        </p:spPr>
      </p:pic>
      <p:sp>
        <p:nvSpPr>
          <p:cNvPr id="14" name="Text 9"/>
          <p:cNvSpPr/>
          <p:nvPr/>
        </p:nvSpPr>
        <p:spPr>
          <a:xfrm>
            <a:off x="3881318" y="4689277"/>
            <a:ext cx="242768" cy="303371"/>
          </a:xfrm>
          <a:prstGeom prst="rect">
            <a:avLst/>
          </a:prstGeom>
          <a:noFill/>
          <a:ln/>
        </p:spPr>
        <p:txBody>
          <a:bodyPr wrap="none" lIns="0" tIns="0" rIns="0" bIns="0" rtlCol="0" anchor="t"/>
          <a:lstStyle/>
          <a:p>
            <a:pPr algn="ctr" indent="0" marL="0">
              <a:lnSpc>
                <a:spcPts val="3050"/>
              </a:lnSpc>
              <a:buNone/>
            </a:pPr>
            <a:r>
              <a:rPr lang="en-US" sz="1900" dirty="0">
                <a:solidFill>
                  <a:srgbClr val="CFCBBF"/>
                </a:solidFill>
                <a:latin typeface="Prata" pitchFamily="34" charset="0"/>
                <a:ea typeface="Prata" pitchFamily="34" charset="-122"/>
                <a:cs typeface="Prata" pitchFamily="34" charset="-120"/>
              </a:rPr>
              <a:t>3</a:t>
            </a:r>
            <a:endParaRPr lang="en-US" sz="1900" dirty="0"/>
          </a:p>
        </p:txBody>
      </p:sp>
      <p:sp>
        <p:nvSpPr>
          <p:cNvPr id="15" name="Text 10"/>
          <p:cNvSpPr/>
          <p:nvPr/>
        </p:nvSpPr>
        <p:spPr>
          <a:xfrm>
            <a:off x="6634758" y="4378047"/>
            <a:ext cx="2943463" cy="269796"/>
          </a:xfrm>
          <a:prstGeom prst="rect">
            <a:avLst/>
          </a:prstGeom>
          <a:noFill/>
          <a:ln/>
        </p:spPr>
        <p:txBody>
          <a:bodyPr wrap="none" lIns="0" tIns="0" rIns="0" bIns="0" rtlCol="0" anchor="t"/>
          <a:lstStyle/>
          <a:p>
            <a:pPr algn="l" indent="0" marL="0">
              <a:lnSpc>
                <a:spcPts val="2100"/>
              </a:lnSpc>
              <a:buNone/>
            </a:pPr>
            <a:r>
              <a:rPr lang="en-US" sz="1650" dirty="0">
                <a:solidFill>
                  <a:srgbClr val="CFCBBF"/>
                </a:solidFill>
                <a:latin typeface="Prata" pitchFamily="34" charset="0"/>
                <a:ea typeface="Prata" pitchFamily="34" charset="-122"/>
                <a:cs typeface="Prata" pitchFamily="34" charset="-120"/>
              </a:rPr>
              <a:t>Compétences Relationnelles</a:t>
            </a:r>
            <a:endParaRPr lang="en-US" sz="1650" dirty="0"/>
          </a:p>
        </p:txBody>
      </p:sp>
      <p:sp>
        <p:nvSpPr>
          <p:cNvPr id="16" name="Text 11"/>
          <p:cNvSpPr/>
          <p:nvPr/>
        </p:nvSpPr>
        <p:spPr>
          <a:xfrm>
            <a:off x="6634758" y="4751427"/>
            <a:ext cx="7132439" cy="552450"/>
          </a:xfrm>
          <a:prstGeom prst="rect">
            <a:avLst/>
          </a:prstGeom>
          <a:noFill/>
          <a:ln/>
        </p:spPr>
        <p:txBody>
          <a:bodyPr wrap="square" lIns="0" tIns="0" rIns="0" bIns="0" rtlCol="0" anchor="t"/>
          <a:lstStyle/>
          <a:p>
            <a:pPr algn="l" indent="0" marL="0">
              <a:lnSpc>
                <a:spcPts val="2150"/>
              </a:lnSpc>
              <a:buNone/>
            </a:pPr>
            <a:r>
              <a:rPr lang="en-US" sz="1350" dirty="0">
                <a:solidFill>
                  <a:srgbClr val="CFCBBF"/>
                </a:solidFill>
                <a:latin typeface="Raleway" pitchFamily="34" charset="0"/>
                <a:ea typeface="Raleway" pitchFamily="34" charset="-122"/>
                <a:cs typeface="Raleway" pitchFamily="34" charset="-120"/>
              </a:rPr>
              <a:t>L'interaction fréquente avec les utilisateurs m'a permis d'améliorer mes capacités de communication et d'écoute active.</a:t>
            </a:r>
            <a:endParaRPr lang="en-US" sz="1350" dirty="0"/>
          </a:p>
        </p:txBody>
      </p:sp>
      <p:sp>
        <p:nvSpPr>
          <p:cNvPr id="17" name="Shape 12"/>
          <p:cNvSpPr/>
          <p:nvPr/>
        </p:nvSpPr>
        <p:spPr>
          <a:xfrm>
            <a:off x="6505218" y="5488543"/>
            <a:ext cx="7391519" cy="11430"/>
          </a:xfrm>
          <a:prstGeom prst="roundRect">
            <a:avLst>
              <a:gd name="adj" fmla="val 226565"/>
            </a:avLst>
          </a:prstGeom>
          <a:solidFill>
            <a:srgbClr val="535455"/>
          </a:solidFill>
          <a:ln/>
        </p:spPr>
      </p:sp>
      <p:pic>
        <p:nvPicPr>
          <p:cNvPr id="18" name="Image 3" descr="preencoded.png">    </p:cNvPr>
          <p:cNvPicPr>
            <a:picLocks noChangeAspect="1"/>
          </p:cNvPicPr>
          <p:nvPr/>
        </p:nvPicPr>
        <p:blipFill>
          <a:blip r:embed="rId4"/>
          <a:stretch>
            <a:fillRect/>
          </a:stretch>
        </p:blipFill>
        <p:spPr>
          <a:xfrm>
            <a:off x="723662" y="5519618"/>
            <a:ext cx="6558320" cy="1271111"/>
          </a:xfrm>
          <a:prstGeom prst="rect">
            <a:avLst/>
          </a:prstGeom>
        </p:spPr>
      </p:pic>
      <p:sp>
        <p:nvSpPr>
          <p:cNvPr id="19" name="Text 13"/>
          <p:cNvSpPr/>
          <p:nvPr/>
        </p:nvSpPr>
        <p:spPr>
          <a:xfrm>
            <a:off x="3881318" y="6003488"/>
            <a:ext cx="242768" cy="303371"/>
          </a:xfrm>
          <a:prstGeom prst="rect">
            <a:avLst/>
          </a:prstGeom>
          <a:noFill/>
          <a:ln/>
        </p:spPr>
        <p:txBody>
          <a:bodyPr wrap="none" lIns="0" tIns="0" rIns="0" bIns="0" rtlCol="0" anchor="t"/>
          <a:lstStyle/>
          <a:p>
            <a:pPr algn="ctr" indent="0" marL="0">
              <a:lnSpc>
                <a:spcPts val="3050"/>
              </a:lnSpc>
              <a:buNone/>
            </a:pPr>
            <a:r>
              <a:rPr lang="en-US" sz="1900" dirty="0">
                <a:solidFill>
                  <a:srgbClr val="CFCBBF"/>
                </a:solidFill>
                <a:latin typeface="Prata" pitchFamily="34" charset="0"/>
                <a:ea typeface="Prata" pitchFamily="34" charset="-122"/>
                <a:cs typeface="Prata" pitchFamily="34" charset="-120"/>
              </a:rPr>
              <a:t>4</a:t>
            </a:r>
            <a:endParaRPr lang="en-US" sz="1900" dirty="0"/>
          </a:p>
        </p:txBody>
      </p:sp>
      <p:sp>
        <p:nvSpPr>
          <p:cNvPr id="20" name="Text 14"/>
          <p:cNvSpPr/>
          <p:nvPr/>
        </p:nvSpPr>
        <p:spPr>
          <a:xfrm>
            <a:off x="7454622" y="5692259"/>
            <a:ext cx="2812852" cy="269796"/>
          </a:xfrm>
          <a:prstGeom prst="rect">
            <a:avLst/>
          </a:prstGeom>
          <a:noFill/>
          <a:ln/>
        </p:spPr>
        <p:txBody>
          <a:bodyPr wrap="none" lIns="0" tIns="0" rIns="0" bIns="0" rtlCol="0" anchor="t"/>
          <a:lstStyle/>
          <a:p>
            <a:pPr algn="l" indent="0" marL="0">
              <a:lnSpc>
                <a:spcPts val="2100"/>
              </a:lnSpc>
              <a:buNone/>
            </a:pPr>
            <a:r>
              <a:rPr lang="en-US" sz="1650" dirty="0">
                <a:solidFill>
                  <a:srgbClr val="CFCBBF"/>
                </a:solidFill>
                <a:latin typeface="Prata" pitchFamily="34" charset="0"/>
                <a:ea typeface="Prata" pitchFamily="34" charset="-122"/>
                <a:cs typeface="Prata" pitchFamily="34" charset="-120"/>
              </a:rPr>
              <a:t>Confirmation d'Orientation</a:t>
            </a:r>
            <a:endParaRPr lang="en-US" sz="1650" dirty="0"/>
          </a:p>
        </p:txBody>
      </p:sp>
      <p:sp>
        <p:nvSpPr>
          <p:cNvPr id="21" name="Text 15"/>
          <p:cNvSpPr/>
          <p:nvPr/>
        </p:nvSpPr>
        <p:spPr>
          <a:xfrm>
            <a:off x="7454622" y="6065639"/>
            <a:ext cx="6312575" cy="552450"/>
          </a:xfrm>
          <a:prstGeom prst="rect">
            <a:avLst/>
          </a:prstGeom>
          <a:noFill/>
          <a:ln/>
        </p:spPr>
        <p:txBody>
          <a:bodyPr wrap="square" lIns="0" tIns="0" rIns="0" bIns="0" rtlCol="0" anchor="t"/>
          <a:lstStyle/>
          <a:p>
            <a:pPr algn="l" indent="0" marL="0">
              <a:lnSpc>
                <a:spcPts val="2150"/>
              </a:lnSpc>
              <a:buNone/>
            </a:pPr>
            <a:r>
              <a:rPr lang="en-US" sz="1350" dirty="0">
                <a:solidFill>
                  <a:srgbClr val="CFCBBF"/>
                </a:solidFill>
                <a:latin typeface="Raleway" pitchFamily="34" charset="0"/>
                <a:ea typeface="Raleway" pitchFamily="34" charset="-122"/>
                <a:cs typeface="Raleway" pitchFamily="34" charset="-120"/>
              </a:rPr>
              <a:t>Cette expérience a définitivement confirmé mon intérêt pour les métiers de l'administration système et réseau, renforçant mon choix de carrière.</a:t>
            </a:r>
            <a:endParaRPr lang="en-US" sz="1350" dirty="0"/>
          </a:p>
        </p:txBody>
      </p:sp>
      <p:sp>
        <p:nvSpPr>
          <p:cNvPr id="22" name="Text 16"/>
          <p:cNvSpPr/>
          <p:nvPr/>
        </p:nvSpPr>
        <p:spPr>
          <a:xfrm>
            <a:off x="690562" y="6984921"/>
            <a:ext cx="13249275" cy="552450"/>
          </a:xfrm>
          <a:prstGeom prst="rect">
            <a:avLst/>
          </a:prstGeom>
          <a:noFill/>
          <a:ln/>
        </p:spPr>
        <p:txBody>
          <a:bodyPr wrap="square" lIns="0" tIns="0" rIns="0" bIns="0" rtlCol="0" anchor="t"/>
          <a:lstStyle/>
          <a:p>
            <a:pPr algn="l" indent="0" marL="0">
              <a:lnSpc>
                <a:spcPts val="2150"/>
              </a:lnSpc>
              <a:buNone/>
            </a:pPr>
            <a:r>
              <a:rPr lang="en-US" sz="1350" dirty="0">
                <a:solidFill>
                  <a:srgbClr val="CFCBBF"/>
                </a:solidFill>
                <a:latin typeface="Raleway" pitchFamily="34" charset="0"/>
                <a:ea typeface="Raleway" pitchFamily="34" charset="-122"/>
                <a:cs typeface="Raleway" pitchFamily="34" charset="-120"/>
              </a:rPr>
              <a:t>En résumé, ce stage a été une étape clé dans mon parcours de formation, me permettant d'acquérir une expérience pratique précieuse et de valider mes aspirations professionnelles dans le domaine de l'informatique.</a:t>
            </a:r>
            <a:endParaRPr lang="en-US" sz="13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2025-06-16T08:58:54Z</dcterms:created>
  <dcterms:modified xsi:type="dcterms:W3CDTF">2025-06-16T08:58:54Z</dcterms:modified>
</cp:coreProperties>
</file>